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73" r:id="rId7"/>
    <p:sldId id="261" r:id="rId8"/>
    <p:sldId id="262" r:id="rId9"/>
    <p:sldId id="267" r:id="rId10"/>
    <p:sldId id="266" r:id="rId11"/>
    <p:sldId id="265" r:id="rId12"/>
    <p:sldId id="268" r:id="rId13"/>
    <p:sldId id="269" r:id="rId14"/>
    <p:sldId id="263" r:id="rId15"/>
    <p:sldId id="264" r:id="rId16"/>
    <p:sldId id="272" r:id="rId17"/>
    <p:sldId id="271" r:id="rId18"/>
  </p:sldIdLst>
  <p:sldSz cx="6959600" cy="3911600"/>
  <p:notesSz cx="6959600" cy="39116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35" d="100"/>
          <a:sy n="135" d="100"/>
        </p:scale>
        <p:origin x="869" y="77"/>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2.jpg>
</file>

<file path=ppt/media/image3.jpg>
</file>

<file path=ppt/media/image4.jp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3565"/>
            <a:ext cx="6955155" cy="3904615"/>
          </a:xfrm>
          <a:custGeom>
            <a:avLst/>
            <a:gdLst/>
            <a:ahLst/>
            <a:cxnLst/>
            <a:rect l="l" t="t" r="r" b="b"/>
            <a:pathLst>
              <a:path w="6955155" h="3904615">
                <a:moveTo>
                  <a:pt x="6954994" y="3904078"/>
                </a:moveTo>
                <a:lnTo>
                  <a:pt x="0" y="3904078"/>
                </a:lnTo>
                <a:lnTo>
                  <a:pt x="0" y="0"/>
                </a:lnTo>
                <a:lnTo>
                  <a:pt x="6954994" y="0"/>
                </a:lnTo>
                <a:lnTo>
                  <a:pt x="6954994" y="3904078"/>
                </a:lnTo>
                <a:close/>
              </a:path>
            </a:pathLst>
          </a:custGeom>
          <a:solidFill>
            <a:srgbClr val="F5F1ED"/>
          </a:solidFill>
        </p:spPr>
        <p:txBody>
          <a:bodyPr wrap="square" lIns="0" tIns="0" rIns="0" bIns="0" rtlCol="0"/>
          <a:lstStyle/>
          <a:p>
            <a:endParaRPr/>
          </a:p>
        </p:txBody>
      </p:sp>
      <p:sp>
        <p:nvSpPr>
          <p:cNvPr id="17" name="bg object 17"/>
          <p:cNvSpPr/>
          <p:nvPr/>
        </p:nvSpPr>
        <p:spPr>
          <a:xfrm>
            <a:off x="5838783" y="3013581"/>
            <a:ext cx="1116330" cy="894080"/>
          </a:xfrm>
          <a:custGeom>
            <a:avLst/>
            <a:gdLst/>
            <a:ahLst/>
            <a:cxnLst/>
            <a:rect l="l" t="t" r="r" b="b"/>
            <a:pathLst>
              <a:path w="1116329" h="894079">
                <a:moveTo>
                  <a:pt x="1116209" y="0"/>
                </a:moveTo>
                <a:lnTo>
                  <a:pt x="1059560" y="14268"/>
                </a:lnTo>
                <a:lnTo>
                  <a:pt x="1012202" y="29577"/>
                </a:lnTo>
                <a:lnTo>
                  <a:pt x="966848" y="47200"/>
                </a:lnTo>
                <a:lnTo>
                  <a:pt x="923372" y="66993"/>
                </a:lnTo>
                <a:lnTo>
                  <a:pt x="881650" y="88811"/>
                </a:lnTo>
                <a:lnTo>
                  <a:pt x="841555" y="112510"/>
                </a:lnTo>
                <a:lnTo>
                  <a:pt x="802964" y="137944"/>
                </a:lnTo>
                <a:lnTo>
                  <a:pt x="765750" y="164969"/>
                </a:lnTo>
                <a:lnTo>
                  <a:pt x="729788" y="193442"/>
                </a:lnTo>
                <a:lnTo>
                  <a:pt x="694953" y="223215"/>
                </a:lnTo>
                <a:lnTo>
                  <a:pt x="661120" y="254147"/>
                </a:lnTo>
                <a:lnTo>
                  <a:pt x="628164" y="286090"/>
                </a:lnTo>
                <a:lnTo>
                  <a:pt x="595959" y="318902"/>
                </a:lnTo>
                <a:lnTo>
                  <a:pt x="564380" y="352437"/>
                </a:lnTo>
                <a:lnTo>
                  <a:pt x="533302" y="386550"/>
                </a:lnTo>
                <a:lnTo>
                  <a:pt x="502600" y="421097"/>
                </a:lnTo>
                <a:lnTo>
                  <a:pt x="472148" y="455934"/>
                </a:lnTo>
                <a:lnTo>
                  <a:pt x="441821" y="490915"/>
                </a:lnTo>
                <a:lnTo>
                  <a:pt x="411495" y="525897"/>
                </a:lnTo>
                <a:lnTo>
                  <a:pt x="381043" y="560733"/>
                </a:lnTo>
                <a:lnTo>
                  <a:pt x="350341" y="595281"/>
                </a:lnTo>
                <a:lnTo>
                  <a:pt x="319263" y="629394"/>
                </a:lnTo>
                <a:lnTo>
                  <a:pt x="287684" y="662929"/>
                </a:lnTo>
                <a:lnTo>
                  <a:pt x="255479" y="695741"/>
                </a:lnTo>
                <a:lnTo>
                  <a:pt x="222523" y="727684"/>
                </a:lnTo>
                <a:lnTo>
                  <a:pt x="188690" y="758615"/>
                </a:lnTo>
                <a:lnTo>
                  <a:pt x="153855" y="788389"/>
                </a:lnTo>
                <a:lnTo>
                  <a:pt x="117894" y="816861"/>
                </a:lnTo>
                <a:lnTo>
                  <a:pt x="80680" y="843887"/>
                </a:lnTo>
                <a:lnTo>
                  <a:pt x="42088" y="869321"/>
                </a:lnTo>
                <a:lnTo>
                  <a:pt x="1993" y="893020"/>
                </a:lnTo>
                <a:lnTo>
                  <a:pt x="0" y="894063"/>
                </a:lnTo>
              </a:path>
            </a:pathLst>
          </a:custGeom>
          <a:ln w="9528">
            <a:solidFill>
              <a:srgbClr val="332B2B"/>
            </a:solidFill>
          </a:ln>
        </p:spPr>
        <p:txBody>
          <a:bodyPr wrap="square" lIns="0" tIns="0" rIns="0" bIns="0" rtlCol="0"/>
          <a:lstStyle/>
          <a:p>
            <a:endParaRPr/>
          </a:p>
        </p:txBody>
      </p:sp>
      <p:sp>
        <p:nvSpPr>
          <p:cNvPr id="18" name="bg object 18"/>
          <p:cNvSpPr/>
          <p:nvPr/>
        </p:nvSpPr>
        <p:spPr>
          <a:xfrm>
            <a:off x="0" y="3565"/>
            <a:ext cx="1038860" cy="878840"/>
          </a:xfrm>
          <a:custGeom>
            <a:avLst/>
            <a:gdLst/>
            <a:ahLst/>
            <a:cxnLst/>
            <a:rect l="l" t="t" r="r" b="b"/>
            <a:pathLst>
              <a:path w="1038860" h="878840">
                <a:moveTo>
                  <a:pt x="1038490" y="0"/>
                </a:moveTo>
                <a:lnTo>
                  <a:pt x="969111" y="39012"/>
                </a:lnTo>
                <a:lnTo>
                  <a:pt x="930519" y="64447"/>
                </a:lnTo>
                <a:lnTo>
                  <a:pt x="893305" y="91472"/>
                </a:lnTo>
                <a:lnTo>
                  <a:pt x="857343" y="119944"/>
                </a:lnTo>
                <a:lnTo>
                  <a:pt x="822508" y="149718"/>
                </a:lnTo>
                <a:lnTo>
                  <a:pt x="788675" y="180649"/>
                </a:lnTo>
                <a:lnTo>
                  <a:pt x="755719" y="212593"/>
                </a:lnTo>
                <a:lnTo>
                  <a:pt x="723514" y="245404"/>
                </a:lnTo>
                <a:lnTo>
                  <a:pt x="691935" y="278939"/>
                </a:lnTo>
                <a:lnTo>
                  <a:pt x="660858" y="313053"/>
                </a:lnTo>
                <a:lnTo>
                  <a:pt x="630155" y="347600"/>
                </a:lnTo>
                <a:lnTo>
                  <a:pt x="599704" y="382437"/>
                </a:lnTo>
                <a:lnTo>
                  <a:pt x="569377" y="417418"/>
                </a:lnTo>
                <a:lnTo>
                  <a:pt x="539051" y="452399"/>
                </a:lnTo>
                <a:lnTo>
                  <a:pt x="508599" y="487236"/>
                </a:lnTo>
                <a:lnTo>
                  <a:pt x="477897" y="521783"/>
                </a:lnTo>
                <a:lnTo>
                  <a:pt x="446819" y="555897"/>
                </a:lnTo>
                <a:lnTo>
                  <a:pt x="415240" y="589432"/>
                </a:lnTo>
                <a:lnTo>
                  <a:pt x="383035" y="622243"/>
                </a:lnTo>
                <a:lnTo>
                  <a:pt x="350079" y="654187"/>
                </a:lnTo>
                <a:lnTo>
                  <a:pt x="316246" y="685118"/>
                </a:lnTo>
                <a:lnTo>
                  <a:pt x="281411" y="714892"/>
                </a:lnTo>
                <a:lnTo>
                  <a:pt x="245449" y="743364"/>
                </a:lnTo>
                <a:lnTo>
                  <a:pt x="208235" y="770390"/>
                </a:lnTo>
                <a:lnTo>
                  <a:pt x="169643" y="795824"/>
                </a:lnTo>
                <a:lnTo>
                  <a:pt x="129549" y="819522"/>
                </a:lnTo>
                <a:lnTo>
                  <a:pt x="87826" y="841341"/>
                </a:lnTo>
                <a:lnTo>
                  <a:pt x="44351" y="861134"/>
                </a:lnTo>
                <a:lnTo>
                  <a:pt x="0" y="878367"/>
                </a:lnTo>
              </a:path>
            </a:pathLst>
          </a:custGeom>
          <a:ln w="9527">
            <a:solidFill>
              <a:srgbClr val="332B2B"/>
            </a:solidFill>
          </a:ln>
        </p:spPr>
        <p:txBody>
          <a:bodyPr wrap="square" lIns="0" tIns="0" rIns="0" bIns="0" rtlCol="0"/>
          <a:lstStyle/>
          <a:p>
            <a:endParaRPr/>
          </a:p>
        </p:txBody>
      </p:sp>
      <p:sp>
        <p:nvSpPr>
          <p:cNvPr id="19" name="bg object 19"/>
          <p:cNvSpPr/>
          <p:nvPr/>
        </p:nvSpPr>
        <p:spPr>
          <a:xfrm>
            <a:off x="0" y="203821"/>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p>
        </p:txBody>
      </p:sp>
      <p:sp>
        <p:nvSpPr>
          <p:cNvPr id="20" name="bg object 20"/>
          <p:cNvSpPr/>
          <p:nvPr/>
        </p:nvSpPr>
        <p:spPr>
          <a:xfrm>
            <a:off x="0" y="3707256"/>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p>
        </p:txBody>
      </p:sp>
      <p:sp>
        <p:nvSpPr>
          <p:cNvPr id="2" name="Holder 2"/>
          <p:cNvSpPr>
            <a:spLocks noGrp="1"/>
          </p:cNvSpPr>
          <p:nvPr>
            <p:ph type="ctrTitle"/>
          </p:nvPr>
        </p:nvSpPr>
        <p:spPr>
          <a:xfrm>
            <a:off x="2720016" y="966864"/>
            <a:ext cx="1519567" cy="584835"/>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043940" y="2190496"/>
            <a:ext cx="4871720" cy="9779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950" b="0" i="0">
                <a:solidFill>
                  <a:srgbClr val="382F2F"/>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sz="950" b="0" i="0">
                <a:solidFill>
                  <a:srgbClr val="332B2B"/>
                </a:solidFill>
                <a:latin typeface="Verdana"/>
                <a:cs typeface="Verdan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950" b="0" i="0">
                <a:solidFill>
                  <a:srgbClr val="382F2F"/>
                </a:solidFill>
                <a:latin typeface="Cambria"/>
                <a:cs typeface="Cambria"/>
              </a:defRPr>
            </a:lvl1pPr>
          </a:lstStyle>
          <a:p>
            <a:endParaRPr/>
          </a:p>
        </p:txBody>
      </p:sp>
      <p:sp>
        <p:nvSpPr>
          <p:cNvPr id="3" name="Holder 3"/>
          <p:cNvSpPr>
            <a:spLocks noGrp="1"/>
          </p:cNvSpPr>
          <p:nvPr>
            <p:ph sz="half" idx="2"/>
          </p:nvPr>
        </p:nvSpPr>
        <p:spPr>
          <a:xfrm>
            <a:off x="347980" y="899668"/>
            <a:ext cx="3027426" cy="2581656"/>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3584194" y="899668"/>
            <a:ext cx="3027426" cy="2581656"/>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950" b="0" i="0">
                <a:solidFill>
                  <a:srgbClr val="382F2F"/>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3565"/>
            <a:ext cx="6955155" cy="3904615"/>
          </a:xfrm>
          <a:custGeom>
            <a:avLst/>
            <a:gdLst/>
            <a:ahLst/>
            <a:cxnLst/>
            <a:rect l="l" t="t" r="r" b="b"/>
            <a:pathLst>
              <a:path w="6955155" h="3904615">
                <a:moveTo>
                  <a:pt x="6954994" y="3904078"/>
                </a:moveTo>
                <a:lnTo>
                  <a:pt x="0" y="3904078"/>
                </a:lnTo>
                <a:lnTo>
                  <a:pt x="0" y="0"/>
                </a:lnTo>
                <a:lnTo>
                  <a:pt x="6954994" y="0"/>
                </a:lnTo>
                <a:lnTo>
                  <a:pt x="6954994" y="3904078"/>
                </a:lnTo>
                <a:close/>
              </a:path>
            </a:pathLst>
          </a:custGeom>
          <a:solidFill>
            <a:srgbClr val="F5F1ED"/>
          </a:solidFill>
        </p:spPr>
        <p:txBody>
          <a:bodyPr wrap="square" lIns="0" tIns="0" rIns="0" bIns="0" rtlCol="0"/>
          <a:lstStyle/>
          <a:p>
            <a:endParaRPr/>
          </a:p>
        </p:txBody>
      </p:sp>
      <p:sp>
        <p:nvSpPr>
          <p:cNvPr id="2" name="Holder 2"/>
          <p:cNvSpPr>
            <a:spLocks noGrp="1"/>
          </p:cNvSpPr>
          <p:nvPr>
            <p:ph type="title"/>
          </p:nvPr>
        </p:nvSpPr>
        <p:spPr>
          <a:xfrm>
            <a:off x="1504948" y="636287"/>
            <a:ext cx="3949702" cy="322580"/>
          </a:xfrm>
          <a:prstGeom prst="rect">
            <a:avLst/>
          </a:prstGeom>
        </p:spPr>
        <p:txBody>
          <a:bodyPr wrap="square" lIns="0" tIns="0" rIns="0" bIns="0">
            <a:spAutoFit/>
          </a:bodyPr>
          <a:lstStyle>
            <a:lvl1pPr>
              <a:defRPr sz="1950" b="0" i="0">
                <a:solidFill>
                  <a:srgbClr val="382F2F"/>
                </a:solidFill>
                <a:latin typeface="Cambria"/>
                <a:cs typeface="Cambria"/>
              </a:defRPr>
            </a:lvl1pPr>
          </a:lstStyle>
          <a:p>
            <a:endParaRPr/>
          </a:p>
        </p:txBody>
      </p:sp>
      <p:sp>
        <p:nvSpPr>
          <p:cNvPr id="3" name="Holder 3"/>
          <p:cNvSpPr>
            <a:spLocks noGrp="1"/>
          </p:cNvSpPr>
          <p:nvPr>
            <p:ph type="body" idx="1"/>
          </p:nvPr>
        </p:nvSpPr>
        <p:spPr>
          <a:xfrm>
            <a:off x="902821" y="1320153"/>
            <a:ext cx="5153956" cy="1381760"/>
          </a:xfrm>
          <a:prstGeom prst="rect">
            <a:avLst/>
          </a:prstGeom>
        </p:spPr>
        <p:txBody>
          <a:bodyPr wrap="square" lIns="0" tIns="0" rIns="0" bIns="0">
            <a:spAutoFit/>
          </a:bodyPr>
          <a:lstStyle>
            <a:lvl1pPr>
              <a:defRPr sz="950" b="0" i="0">
                <a:solidFill>
                  <a:srgbClr val="332B2B"/>
                </a:solidFill>
                <a:latin typeface="Verdana"/>
                <a:cs typeface="Verdana"/>
              </a:defRPr>
            </a:lvl1pPr>
          </a:lstStyle>
          <a:p>
            <a:endParaRPr/>
          </a:p>
        </p:txBody>
      </p:sp>
      <p:sp>
        <p:nvSpPr>
          <p:cNvPr id="4" name="Holder 4"/>
          <p:cNvSpPr>
            <a:spLocks noGrp="1"/>
          </p:cNvSpPr>
          <p:nvPr>
            <p:ph type="ftr" sz="quarter" idx="5"/>
          </p:nvPr>
        </p:nvSpPr>
        <p:spPr>
          <a:xfrm>
            <a:off x="2366264" y="3637788"/>
            <a:ext cx="2227072" cy="19558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347980" y="3637788"/>
            <a:ext cx="1600708" cy="19558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6/1/2023</a:t>
            </a:fld>
            <a:endParaRPr lang="en-US"/>
          </a:p>
        </p:txBody>
      </p:sp>
      <p:sp>
        <p:nvSpPr>
          <p:cNvPr id="6" name="Holder 6"/>
          <p:cNvSpPr>
            <a:spLocks noGrp="1"/>
          </p:cNvSpPr>
          <p:nvPr>
            <p:ph type="sldNum" sz="quarter" idx="7"/>
          </p:nvPr>
        </p:nvSpPr>
        <p:spPr>
          <a:xfrm>
            <a:off x="5010912" y="3637788"/>
            <a:ext cx="1600708" cy="19558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groww.in/calculators/income-tax-calculator" TargetMode="External"/><Relationship Id="rId2" Type="http://schemas.openxmlformats.org/officeDocument/2006/relationships/hyperlink" Target="https://incometaxindia.gov.in/Pages/default.aspx" TargetMode="External"/><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812800" y="973212"/>
            <a:ext cx="3169285" cy="2320507"/>
          </a:xfrm>
          <a:prstGeom prst="rect">
            <a:avLst/>
          </a:prstGeom>
        </p:spPr>
        <p:txBody>
          <a:bodyPr vert="horz" wrap="square" lIns="0" tIns="12065" rIns="0" bIns="0" rtlCol="0">
            <a:spAutoFit/>
          </a:bodyPr>
          <a:lstStyle/>
          <a:p>
            <a:pPr algn="ctr">
              <a:lnSpc>
                <a:spcPts val="3595"/>
              </a:lnSpc>
              <a:spcBef>
                <a:spcPts val="95"/>
              </a:spcBef>
              <a:tabLst>
                <a:tab pos="2842260" algn="l"/>
              </a:tabLst>
            </a:pPr>
            <a:r>
              <a:rPr lang="en-IN" sz="3000" dirty="0">
                <a:latin typeface="Times New Roman" panose="02020603050405020304" pitchFamily="18" charset="0"/>
                <a:cs typeface="Times New Roman" panose="02020603050405020304" pitchFamily="18" charset="0"/>
              </a:rPr>
              <a:t>TAX CALC</a:t>
            </a:r>
            <a:br>
              <a:rPr lang="en-IN" sz="3000" dirty="0">
                <a:latin typeface="Times New Roman" panose="02020603050405020304" pitchFamily="18" charset="0"/>
                <a:cs typeface="Times New Roman" panose="02020603050405020304" pitchFamily="18" charset="0"/>
              </a:rPr>
            </a:br>
            <a:br>
              <a:rPr lang="en-IN" sz="3000" dirty="0">
                <a:latin typeface="Times New Roman" panose="02020603050405020304" pitchFamily="18" charset="0"/>
                <a:cs typeface="Times New Roman" panose="02020603050405020304" pitchFamily="18" charset="0"/>
              </a:rPr>
            </a:br>
            <a:r>
              <a:rPr lang="en-IN" sz="3000" dirty="0">
                <a:latin typeface="Times New Roman" panose="02020603050405020304" pitchFamily="18" charset="0"/>
                <a:cs typeface="Times New Roman" panose="02020603050405020304" pitchFamily="18" charset="0"/>
              </a:rPr>
              <a:t>FOR INCOME TAX CALCULATIONS</a:t>
            </a:r>
            <a:endParaRPr sz="3000" dirty="0">
              <a:latin typeface="Times New Roman" panose="02020603050405020304" pitchFamily="18" charset="0"/>
              <a:cs typeface="Times New Roman" panose="02020603050405020304" pitchFamily="18" charset="0"/>
            </a:endParaRPr>
          </a:p>
        </p:txBody>
      </p:sp>
      <p:sp>
        <p:nvSpPr>
          <p:cNvPr id="7" name="object 7"/>
          <p:cNvSpPr/>
          <p:nvPr/>
        </p:nvSpPr>
        <p:spPr>
          <a:xfrm>
            <a:off x="0" y="3568"/>
            <a:ext cx="6955155" cy="969644"/>
          </a:xfrm>
          <a:custGeom>
            <a:avLst/>
            <a:gdLst/>
            <a:ahLst/>
            <a:cxnLst/>
            <a:rect l="l" t="t" r="r" b="b"/>
            <a:pathLst>
              <a:path w="6955155" h="969644">
                <a:moveTo>
                  <a:pt x="6954990" y="196659"/>
                </a:moveTo>
                <a:lnTo>
                  <a:pt x="1286713" y="196659"/>
                </a:lnTo>
                <a:lnTo>
                  <a:pt x="1318768" y="173075"/>
                </a:lnTo>
                <a:lnTo>
                  <a:pt x="1360335" y="145249"/>
                </a:lnTo>
                <a:lnTo>
                  <a:pt x="1403223" y="119697"/>
                </a:lnTo>
                <a:lnTo>
                  <a:pt x="1442618" y="98831"/>
                </a:lnTo>
                <a:lnTo>
                  <a:pt x="1483512" y="79527"/>
                </a:lnTo>
                <a:lnTo>
                  <a:pt x="1526006" y="61722"/>
                </a:lnTo>
                <a:lnTo>
                  <a:pt x="1570139" y="45427"/>
                </a:lnTo>
                <a:lnTo>
                  <a:pt x="1615986" y="30594"/>
                </a:lnTo>
                <a:lnTo>
                  <a:pt x="1663636" y="17208"/>
                </a:lnTo>
                <a:lnTo>
                  <a:pt x="1713153" y="5232"/>
                </a:lnTo>
                <a:lnTo>
                  <a:pt x="1738579" y="0"/>
                </a:lnTo>
                <a:lnTo>
                  <a:pt x="1645196" y="0"/>
                </a:lnTo>
                <a:lnTo>
                  <a:pt x="1562976" y="25107"/>
                </a:lnTo>
                <a:lnTo>
                  <a:pt x="1518056" y="41706"/>
                </a:lnTo>
                <a:lnTo>
                  <a:pt x="1474800" y="59842"/>
                </a:lnTo>
                <a:lnTo>
                  <a:pt x="1433144" y="79514"/>
                </a:lnTo>
                <a:lnTo>
                  <a:pt x="1392936" y="100799"/>
                </a:lnTo>
                <a:lnTo>
                  <a:pt x="1349298" y="126860"/>
                </a:lnTo>
                <a:lnTo>
                  <a:pt x="1307058" y="155143"/>
                </a:lnTo>
                <a:lnTo>
                  <a:pt x="1266088" y="185267"/>
                </a:lnTo>
                <a:lnTo>
                  <a:pt x="1251724" y="196659"/>
                </a:lnTo>
                <a:lnTo>
                  <a:pt x="0" y="196659"/>
                </a:lnTo>
                <a:lnTo>
                  <a:pt x="0" y="215811"/>
                </a:lnTo>
                <a:lnTo>
                  <a:pt x="1227594" y="215811"/>
                </a:lnTo>
                <a:lnTo>
                  <a:pt x="1226223" y="216903"/>
                </a:lnTo>
                <a:lnTo>
                  <a:pt x="1187284" y="249656"/>
                </a:lnTo>
                <a:lnTo>
                  <a:pt x="1149146" y="283210"/>
                </a:lnTo>
                <a:lnTo>
                  <a:pt x="1111631" y="317182"/>
                </a:lnTo>
                <a:lnTo>
                  <a:pt x="1041069" y="382054"/>
                </a:lnTo>
                <a:lnTo>
                  <a:pt x="1006995" y="413029"/>
                </a:lnTo>
                <a:lnTo>
                  <a:pt x="971918" y="444436"/>
                </a:lnTo>
                <a:lnTo>
                  <a:pt x="935850" y="476135"/>
                </a:lnTo>
                <a:lnTo>
                  <a:pt x="898791" y="507974"/>
                </a:lnTo>
                <a:lnTo>
                  <a:pt x="860767" y="539800"/>
                </a:lnTo>
                <a:lnTo>
                  <a:pt x="821766" y="571474"/>
                </a:lnTo>
                <a:lnTo>
                  <a:pt x="781812" y="602856"/>
                </a:lnTo>
                <a:lnTo>
                  <a:pt x="740892" y="633806"/>
                </a:lnTo>
                <a:lnTo>
                  <a:pt x="699033" y="664159"/>
                </a:lnTo>
                <a:lnTo>
                  <a:pt x="656247" y="693788"/>
                </a:lnTo>
                <a:lnTo>
                  <a:pt x="612521" y="722541"/>
                </a:lnTo>
                <a:lnTo>
                  <a:pt x="567880" y="750277"/>
                </a:lnTo>
                <a:lnTo>
                  <a:pt x="522325" y="776859"/>
                </a:lnTo>
                <a:lnTo>
                  <a:pt x="475856" y="802119"/>
                </a:lnTo>
                <a:lnTo>
                  <a:pt x="429552" y="825411"/>
                </a:lnTo>
                <a:lnTo>
                  <a:pt x="383159" y="846836"/>
                </a:lnTo>
                <a:lnTo>
                  <a:pt x="336727" y="866368"/>
                </a:lnTo>
                <a:lnTo>
                  <a:pt x="290271" y="884021"/>
                </a:lnTo>
                <a:lnTo>
                  <a:pt x="243814" y="899795"/>
                </a:lnTo>
                <a:lnTo>
                  <a:pt x="197421" y="913663"/>
                </a:lnTo>
                <a:lnTo>
                  <a:pt x="151104" y="925639"/>
                </a:lnTo>
                <a:lnTo>
                  <a:pt x="104889" y="935697"/>
                </a:lnTo>
                <a:lnTo>
                  <a:pt x="58826" y="943851"/>
                </a:lnTo>
                <a:lnTo>
                  <a:pt x="10655" y="947496"/>
                </a:lnTo>
                <a:lnTo>
                  <a:pt x="0" y="946658"/>
                </a:lnTo>
                <a:lnTo>
                  <a:pt x="0" y="968857"/>
                </a:lnTo>
                <a:lnTo>
                  <a:pt x="49314" y="966889"/>
                </a:lnTo>
                <a:lnTo>
                  <a:pt x="108737" y="956957"/>
                </a:lnTo>
                <a:lnTo>
                  <a:pt x="152361" y="947496"/>
                </a:lnTo>
                <a:lnTo>
                  <a:pt x="155727" y="946772"/>
                </a:lnTo>
                <a:lnTo>
                  <a:pt x="202806" y="934618"/>
                </a:lnTo>
                <a:lnTo>
                  <a:pt x="249948" y="920534"/>
                </a:lnTo>
                <a:lnTo>
                  <a:pt x="297141" y="904506"/>
                </a:lnTo>
                <a:lnTo>
                  <a:pt x="344322" y="886548"/>
                </a:lnTo>
                <a:lnTo>
                  <a:pt x="391490" y="866698"/>
                </a:lnTo>
                <a:lnTo>
                  <a:pt x="438581" y="844931"/>
                </a:lnTo>
                <a:lnTo>
                  <a:pt x="485597" y="821296"/>
                </a:lnTo>
                <a:lnTo>
                  <a:pt x="532511" y="795820"/>
                </a:lnTo>
                <a:lnTo>
                  <a:pt x="578497" y="769035"/>
                </a:lnTo>
                <a:lnTo>
                  <a:pt x="623544" y="741070"/>
                </a:lnTo>
                <a:lnTo>
                  <a:pt x="667651" y="712089"/>
                </a:lnTo>
                <a:lnTo>
                  <a:pt x="710806" y="682218"/>
                </a:lnTo>
                <a:lnTo>
                  <a:pt x="753008" y="651611"/>
                </a:lnTo>
                <a:lnTo>
                  <a:pt x="794245" y="620433"/>
                </a:lnTo>
                <a:lnTo>
                  <a:pt x="834517" y="588797"/>
                </a:lnTo>
                <a:lnTo>
                  <a:pt x="873798" y="556869"/>
                </a:lnTo>
                <a:lnTo>
                  <a:pt x="912101" y="524802"/>
                </a:lnTo>
                <a:lnTo>
                  <a:pt x="949413" y="492734"/>
                </a:lnTo>
                <a:lnTo>
                  <a:pt x="985723" y="460806"/>
                </a:lnTo>
                <a:lnTo>
                  <a:pt x="1021029" y="429171"/>
                </a:lnTo>
                <a:lnTo>
                  <a:pt x="1125601" y="333375"/>
                </a:lnTo>
                <a:lnTo>
                  <a:pt x="1162748" y="299720"/>
                </a:lnTo>
                <a:lnTo>
                  <a:pt x="1200505" y="266484"/>
                </a:lnTo>
                <a:lnTo>
                  <a:pt x="1238999" y="234061"/>
                </a:lnTo>
                <a:lnTo>
                  <a:pt x="1261986" y="215811"/>
                </a:lnTo>
                <a:lnTo>
                  <a:pt x="6954990" y="215811"/>
                </a:lnTo>
                <a:lnTo>
                  <a:pt x="6954990" y="196659"/>
                </a:lnTo>
                <a:close/>
              </a:path>
            </a:pathLst>
          </a:custGeom>
          <a:solidFill>
            <a:srgbClr val="332B2B"/>
          </a:solidFill>
        </p:spPr>
        <p:txBody>
          <a:bodyPr wrap="square" lIns="0" tIns="0" rIns="0" bIns="0" rtlCol="0"/>
          <a:lstStyle/>
          <a:p>
            <a:endParaRPr/>
          </a:p>
        </p:txBody>
      </p:sp>
      <p:sp>
        <p:nvSpPr>
          <p:cNvPr id="8" name="object 8"/>
          <p:cNvSpPr/>
          <p:nvPr/>
        </p:nvSpPr>
        <p:spPr>
          <a:xfrm>
            <a:off x="0" y="2995231"/>
            <a:ext cx="6955155" cy="912494"/>
          </a:xfrm>
          <a:custGeom>
            <a:avLst/>
            <a:gdLst/>
            <a:ahLst/>
            <a:cxnLst/>
            <a:rect l="l" t="t" r="r" b="b"/>
            <a:pathLst>
              <a:path w="6955155" h="912495">
                <a:moveTo>
                  <a:pt x="6954990" y="0"/>
                </a:moveTo>
                <a:lnTo>
                  <a:pt x="6869138" y="13677"/>
                </a:lnTo>
                <a:lnTo>
                  <a:pt x="6820382" y="25565"/>
                </a:lnTo>
                <a:lnTo>
                  <a:pt x="6771564" y="39751"/>
                </a:lnTo>
                <a:lnTo>
                  <a:pt x="6722707" y="56197"/>
                </a:lnTo>
                <a:lnTo>
                  <a:pt x="6673888" y="74904"/>
                </a:lnTo>
                <a:lnTo>
                  <a:pt x="6625120" y="95859"/>
                </a:lnTo>
                <a:lnTo>
                  <a:pt x="6576441" y="119037"/>
                </a:lnTo>
                <a:lnTo>
                  <a:pt x="6527927" y="144424"/>
                </a:lnTo>
                <a:lnTo>
                  <a:pt x="6481648" y="170713"/>
                </a:lnTo>
                <a:lnTo>
                  <a:pt x="6436398" y="198374"/>
                </a:lnTo>
                <a:lnTo>
                  <a:pt x="6392164" y="227266"/>
                </a:lnTo>
                <a:lnTo>
                  <a:pt x="6348971" y="257200"/>
                </a:lnTo>
                <a:lnTo>
                  <a:pt x="6306820" y="288010"/>
                </a:lnTo>
                <a:lnTo>
                  <a:pt x="6265710" y="319532"/>
                </a:lnTo>
                <a:lnTo>
                  <a:pt x="6225641" y="351586"/>
                </a:lnTo>
                <a:lnTo>
                  <a:pt x="6186640" y="384009"/>
                </a:lnTo>
                <a:lnTo>
                  <a:pt x="6148692" y="416636"/>
                </a:lnTo>
                <a:lnTo>
                  <a:pt x="6111811" y="449287"/>
                </a:lnTo>
                <a:lnTo>
                  <a:pt x="6075985" y="481812"/>
                </a:lnTo>
                <a:lnTo>
                  <a:pt x="6041250" y="514019"/>
                </a:lnTo>
                <a:lnTo>
                  <a:pt x="5938812" y="611263"/>
                </a:lnTo>
                <a:lnTo>
                  <a:pt x="5900026" y="647509"/>
                </a:lnTo>
                <a:lnTo>
                  <a:pt x="5860453" y="683107"/>
                </a:lnTo>
                <a:lnTo>
                  <a:pt x="5826252" y="712165"/>
                </a:lnTo>
                <a:lnTo>
                  <a:pt x="0" y="712165"/>
                </a:lnTo>
                <a:lnTo>
                  <a:pt x="0" y="731316"/>
                </a:lnTo>
                <a:lnTo>
                  <a:pt x="5802401" y="731316"/>
                </a:lnTo>
                <a:lnTo>
                  <a:pt x="5778131" y="750404"/>
                </a:lnTo>
                <a:lnTo>
                  <a:pt x="5734964" y="781088"/>
                </a:lnTo>
                <a:lnTo>
                  <a:pt x="5690197" y="809117"/>
                </a:lnTo>
                <a:lnTo>
                  <a:pt x="5648782" y="831824"/>
                </a:lnTo>
                <a:lnTo>
                  <a:pt x="5605513" y="852703"/>
                </a:lnTo>
                <a:lnTo>
                  <a:pt x="5560288" y="871791"/>
                </a:lnTo>
                <a:lnTo>
                  <a:pt x="5512981" y="889114"/>
                </a:lnTo>
                <a:lnTo>
                  <a:pt x="5463527" y="904722"/>
                </a:lnTo>
                <a:lnTo>
                  <a:pt x="5434952" y="912418"/>
                </a:lnTo>
                <a:lnTo>
                  <a:pt x="5505386" y="912418"/>
                </a:lnTo>
                <a:lnTo>
                  <a:pt x="5567680" y="890295"/>
                </a:lnTo>
                <a:lnTo>
                  <a:pt x="5613717" y="870864"/>
                </a:lnTo>
                <a:lnTo>
                  <a:pt x="5657799" y="849579"/>
                </a:lnTo>
                <a:lnTo>
                  <a:pt x="5700026" y="826427"/>
                </a:lnTo>
                <a:lnTo>
                  <a:pt x="5745594" y="797852"/>
                </a:lnTo>
                <a:lnTo>
                  <a:pt x="5789434" y="766686"/>
                </a:lnTo>
                <a:lnTo>
                  <a:pt x="5831764" y="733437"/>
                </a:lnTo>
                <a:lnTo>
                  <a:pt x="5834253" y="731316"/>
                </a:lnTo>
                <a:lnTo>
                  <a:pt x="6954990" y="731316"/>
                </a:lnTo>
                <a:lnTo>
                  <a:pt x="6954990" y="712165"/>
                </a:lnTo>
                <a:lnTo>
                  <a:pt x="5856808" y="712165"/>
                </a:lnTo>
                <a:lnTo>
                  <a:pt x="5872810" y="698588"/>
                </a:lnTo>
                <a:lnTo>
                  <a:pt x="5912802" y="662635"/>
                </a:lnTo>
                <a:lnTo>
                  <a:pt x="5951969" y="626046"/>
                </a:lnTo>
                <a:lnTo>
                  <a:pt x="6021057" y="560235"/>
                </a:lnTo>
                <a:lnTo>
                  <a:pt x="6054509" y="528726"/>
                </a:lnTo>
                <a:lnTo>
                  <a:pt x="6089027" y="496747"/>
                </a:lnTo>
                <a:lnTo>
                  <a:pt x="6124600" y="464464"/>
                </a:lnTo>
                <a:lnTo>
                  <a:pt x="6161227" y="432054"/>
                </a:lnTo>
                <a:lnTo>
                  <a:pt x="6198908" y="399681"/>
                </a:lnTo>
                <a:lnTo>
                  <a:pt x="6237617" y="367499"/>
                </a:lnTo>
                <a:lnTo>
                  <a:pt x="6277368" y="335699"/>
                </a:lnTo>
                <a:lnTo>
                  <a:pt x="6318148" y="304431"/>
                </a:lnTo>
                <a:lnTo>
                  <a:pt x="6359957" y="273862"/>
                </a:lnTo>
                <a:lnTo>
                  <a:pt x="6402768" y="244170"/>
                </a:lnTo>
                <a:lnTo>
                  <a:pt x="6446596" y="215519"/>
                </a:lnTo>
                <a:lnTo>
                  <a:pt x="6491427" y="188061"/>
                </a:lnTo>
                <a:lnTo>
                  <a:pt x="6537261" y="161988"/>
                </a:lnTo>
                <a:lnTo>
                  <a:pt x="6585064" y="136982"/>
                </a:lnTo>
                <a:lnTo>
                  <a:pt x="6632994" y="114173"/>
                </a:lnTo>
                <a:lnTo>
                  <a:pt x="6681013" y="93560"/>
                </a:lnTo>
                <a:lnTo>
                  <a:pt x="6729082" y="75158"/>
                </a:lnTo>
                <a:lnTo>
                  <a:pt x="6777164" y="58966"/>
                </a:lnTo>
                <a:lnTo>
                  <a:pt x="6825196" y="45008"/>
                </a:lnTo>
                <a:lnTo>
                  <a:pt x="6873151" y="33274"/>
                </a:lnTo>
                <a:lnTo>
                  <a:pt x="6920992" y="23787"/>
                </a:lnTo>
                <a:lnTo>
                  <a:pt x="6954990" y="20916"/>
                </a:lnTo>
                <a:lnTo>
                  <a:pt x="6954990" y="0"/>
                </a:lnTo>
                <a:close/>
              </a:path>
            </a:pathLst>
          </a:custGeom>
          <a:solidFill>
            <a:srgbClr val="332B2B"/>
          </a:solidFill>
        </p:spPr>
        <p:txBody>
          <a:bodyPr wrap="square" lIns="0" tIns="0" rIns="0" bIns="0" rtlCol="0"/>
          <a:lstStyle/>
          <a:p>
            <a:endParaRPr/>
          </a:p>
        </p:txBody>
      </p:sp>
      <p:pic>
        <p:nvPicPr>
          <p:cNvPr id="11" name="Picture 10">
            <a:extLst>
              <a:ext uri="{FF2B5EF4-FFF2-40B4-BE49-F238E27FC236}">
                <a16:creationId xmlns:a16="http://schemas.microsoft.com/office/drawing/2014/main" id="{1CE5BD63-34CB-9AFA-7CA2-44365F8798F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03800" y="355600"/>
            <a:ext cx="1806574" cy="1806574"/>
          </a:xfrm>
          <a:prstGeom prst="rect">
            <a:avLst/>
          </a:prstGeom>
        </p:spPr>
      </p:pic>
      <p:sp>
        <p:nvSpPr>
          <p:cNvPr id="12" name="TextBox 11">
            <a:extLst>
              <a:ext uri="{FF2B5EF4-FFF2-40B4-BE49-F238E27FC236}">
                <a16:creationId xmlns:a16="http://schemas.microsoft.com/office/drawing/2014/main" id="{440D065E-EED8-D5BD-8D2A-DAE819C88F98}"/>
              </a:ext>
            </a:extLst>
          </p:cNvPr>
          <p:cNvSpPr txBox="1"/>
          <p:nvPr/>
        </p:nvSpPr>
        <p:spPr>
          <a:xfrm>
            <a:off x="4969891" y="2260617"/>
            <a:ext cx="1981200" cy="646331"/>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22PMC118</a:t>
            </a:r>
          </a:p>
          <a:p>
            <a:r>
              <a:rPr lang="en-IN" dirty="0">
                <a:latin typeface="Times New Roman" panose="02020603050405020304" pitchFamily="18" charset="0"/>
                <a:cs typeface="Times New Roman" panose="02020603050405020304" pitchFamily="18" charset="0"/>
              </a:rPr>
              <a:t>Asim Thaha Azeez</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315874"/>
            <a:ext cx="1110615" cy="1591945"/>
          </a:xfrm>
          <a:custGeom>
            <a:avLst/>
            <a:gdLst/>
            <a:ahLst/>
            <a:cxnLst/>
            <a:rect l="l" t="t" r="r" b="b"/>
            <a:pathLst>
              <a:path w="1110615" h="1591945">
                <a:moveTo>
                  <a:pt x="0" y="0"/>
                </a:moveTo>
                <a:lnTo>
                  <a:pt x="60831" y="53358"/>
                </a:lnTo>
                <a:lnTo>
                  <a:pt x="92985" y="84567"/>
                </a:lnTo>
                <a:lnTo>
                  <a:pt x="124410" y="117070"/>
                </a:lnTo>
                <a:lnTo>
                  <a:pt x="155144" y="150800"/>
                </a:lnTo>
                <a:lnTo>
                  <a:pt x="185226" y="185690"/>
                </a:lnTo>
                <a:lnTo>
                  <a:pt x="214695" y="221669"/>
                </a:lnTo>
                <a:lnTo>
                  <a:pt x="243588" y="258672"/>
                </a:lnTo>
                <a:lnTo>
                  <a:pt x="271944" y="296628"/>
                </a:lnTo>
                <a:lnTo>
                  <a:pt x="299801" y="335471"/>
                </a:lnTo>
                <a:lnTo>
                  <a:pt x="327198" y="375132"/>
                </a:lnTo>
                <a:lnTo>
                  <a:pt x="354172" y="415542"/>
                </a:lnTo>
                <a:lnTo>
                  <a:pt x="380764" y="456634"/>
                </a:lnTo>
                <a:lnTo>
                  <a:pt x="407010" y="498340"/>
                </a:lnTo>
                <a:lnTo>
                  <a:pt x="432949" y="540591"/>
                </a:lnTo>
                <a:lnTo>
                  <a:pt x="458619" y="583319"/>
                </a:lnTo>
                <a:lnTo>
                  <a:pt x="484060" y="626456"/>
                </a:lnTo>
                <a:lnTo>
                  <a:pt x="509308" y="669934"/>
                </a:lnTo>
                <a:lnTo>
                  <a:pt x="534403" y="713685"/>
                </a:lnTo>
                <a:lnTo>
                  <a:pt x="559383" y="757640"/>
                </a:lnTo>
                <a:lnTo>
                  <a:pt x="584287" y="801731"/>
                </a:lnTo>
                <a:lnTo>
                  <a:pt x="609152" y="845891"/>
                </a:lnTo>
                <a:lnTo>
                  <a:pt x="634016" y="890050"/>
                </a:lnTo>
                <a:lnTo>
                  <a:pt x="658920" y="934142"/>
                </a:lnTo>
                <a:lnTo>
                  <a:pt x="683900" y="978097"/>
                </a:lnTo>
                <a:lnTo>
                  <a:pt x="708995" y="1021848"/>
                </a:lnTo>
                <a:lnTo>
                  <a:pt x="734243" y="1065325"/>
                </a:lnTo>
                <a:lnTo>
                  <a:pt x="759684" y="1108463"/>
                </a:lnTo>
                <a:lnTo>
                  <a:pt x="785354" y="1151191"/>
                </a:lnTo>
                <a:lnTo>
                  <a:pt x="811293" y="1193442"/>
                </a:lnTo>
                <a:lnTo>
                  <a:pt x="837539" y="1235147"/>
                </a:lnTo>
                <a:lnTo>
                  <a:pt x="864131" y="1276240"/>
                </a:lnTo>
                <a:lnTo>
                  <a:pt x="891105" y="1316650"/>
                </a:lnTo>
                <a:lnTo>
                  <a:pt x="918502" y="1356311"/>
                </a:lnTo>
                <a:lnTo>
                  <a:pt x="946359" y="1395153"/>
                </a:lnTo>
                <a:lnTo>
                  <a:pt x="974715" y="1433110"/>
                </a:lnTo>
                <a:lnTo>
                  <a:pt x="1003608" y="1470112"/>
                </a:lnTo>
                <a:lnTo>
                  <a:pt x="1033077" y="1506092"/>
                </a:lnTo>
                <a:lnTo>
                  <a:pt x="1063159" y="1540981"/>
                </a:lnTo>
                <a:lnTo>
                  <a:pt x="1093893" y="1574712"/>
                </a:lnTo>
                <a:lnTo>
                  <a:pt x="1110385" y="1591769"/>
                </a:lnTo>
              </a:path>
            </a:pathLst>
          </a:custGeom>
          <a:ln w="9491">
            <a:solidFill>
              <a:srgbClr val="332B2B"/>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nvGrpSpPr>
          <p:cNvPr id="3" name="object 3"/>
          <p:cNvGrpSpPr/>
          <p:nvPr/>
        </p:nvGrpSpPr>
        <p:grpSpPr>
          <a:xfrm>
            <a:off x="0" y="7365"/>
            <a:ext cx="6955155" cy="3900804"/>
            <a:chOff x="0" y="7365"/>
            <a:chExt cx="6955155" cy="3900804"/>
          </a:xfrm>
        </p:grpSpPr>
        <p:pic>
          <p:nvPicPr>
            <p:cNvPr id="4" name="object 4"/>
            <p:cNvPicPr/>
            <p:nvPr/>
          </p:nvPicPr>
          <p:blipFill>
            <a:blip r:embed="rId2" cstate="print"/>
            <a:stretch>
              <a:fillRect/>
            </a:stretch>
          </p:blipFill>
          <p:spPr>
            <a:xfrm>
              <a:off x="3902207" y="7365"/>
              <a:ext cx="3049875" cy="3900277"/>
            </a:xfrm>
            <a:prstGeom prst="rect">
              <a:avLst/>
            </a:prstGeom>
          </p:spPr>
        </p:pic>
        <p:sp>
          <p:nvSpPr>
            <p:cNvPr id="5" name="object 5"/>
            <p:cNvSpPr/>
            <p:nvPr/>
          </p:nvSpPr>
          <p:spPr>
            <a:xfrm>
              <a:off x="0" y="208584"/>
              <a:ext cx="6955155" cy="3517265"/>
            </a:xfrm>
            <a:custGeom>
              <a:avLst/>
              <a:gdLst/>
              <a:ahLst/>
              <a:cxnLst/>
              <a:rect l="l" t="t" r="r" b="b"/>
              <a:pathLst>
                <a:path w="6955155" h="3517265">
                  <a:moveTo>
                    <a:pt x="6954990" y="3497973"/>
                  </a:moveTo>
                  <a:lnTo>
                    <a:pt x="0" y="3497973"/>
                  </a:lnTo>
                  <a:lnTo>
                    <a:pt x="0" y="3517125"/>
                  </a:lnTo>
                  <a:lnTo>
                    <a:pt x="6954990" y="3517125"/>
                  </a:lnTo>
                  <a:lnTo>
                    <a:pt x="6954990" y="3497973"/>
                  </a:lnTo>
                  <a:close/>
                </a:path>
                <a:path w="6955155" h="351726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8" name="TextBox 7">
            <a:extLst>
              <a:ext uri="{FF2B5EF4-FFF2-40B4-BE49-F238E27FC236}">
                <a16:creationId xmlns:a16="http://schemas.microsoft.com/office/drawing/2014/main" id="{7D014311-B7AA-48B0-9159-4E7D30675B7F}"/>
              </a:ext>
            </a:extLst>
          </p:cNvPr>
          <p:cNvSpPr txBox="1"/>
          <p:nvPr/>
        </p:nvSpPr>
        <p:spPr>
          <a:xfrm>
            <a:off x="4773450" y="396365"/>
            <a:ext cx="2077092" cy="461665"/>
          </a:xfrm>
          <a:prstGeom prst="rect">
            <a:avLst/>
          </a:prstGeom>
          <a:noFill/>
        </p:spPr>
        <p:txBody>
          <a:bodyPr wrap="square" rtlCol="0">
            <a:spAutoFit/>
          </a:bodyPr>
          <a:lstStyle/>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Slab Details</a:t>
            </a:r>
          </a:p>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Dynamic Table</a:t>
            </a:r>
          </a:p>
        </p:txBody>
      </p:sp>
      <p:sp>
        <p:nvSpPr>
          <p:cNvPr id="11" name="object 7">
            <a:extLst>
              <a:ext uri="{FF2B5EF4-FFF2-40B4-BE49-F238E27FC236}">
                <a16:creationId xmlns:a16="http://schemas.microsoft.com/office/drawing/2014/main" id="{96F08106-DF0B-E00A-19FF-D7C9C304BC33}"/>
              </a:ext>
            </a:extLst>
          </p:cNvPr>
          <p:cNvSpPr txBox="1">
            <a:spLocks noGrp="1"/>
          </p:cNvSpPr>
          <p:nvPr>
            <p:ph type="title"/>
          </p:nvPr>
        </p:nvSpPr>
        <p:spPr>
          <a:xfrm>
            <a:off x="203200" y="396365"/>
            <a:ext cx="2197663" cy="312265"/>
          </a:xfrm>
          <a:prstGeom prst="rect">
            <a:avLst/>
          </a:prstGeom>
        </p:spPr>
        <p:txBody>
          <a:bodyPr vert="horz" wrap="square" lIns="0" tIns="12065" rIns="0" bIns="0" rtlCol="0">
            <a:spAutoFit/>
          </a:bodyPr>
          <a:lstStyle/>
          <a:p>
            <a:pPr marL="12700">
              <a:lnSpc>
                <a:spcPct val="100000"/>
              </a:lnSpc>
              <a:spcBef>
                <a:spcPts val="95"/>
              </a:spcBef>
            </a:pPr>
            <a:r>
              <a:rPr lang="en-IN" spc="15" dirty="0">
                <a:latin typeface="Times New Roman" panose="02020603050405020304" pitchFamily="18" charset="0"/>
                <a:cs typeface="Times New Roman" panose="02020603050405020304" pitchFamily="18" charset="0"/>
              </a:rPr>
              <a:t>Slab Rates</a:t>
            </a:r>
            <a:endParaRPr spc="15"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A6536DDB-14D5-A0AA-EA43-0F511337033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6937" y="1145939"/>
            <a:ext cx="4527852" cy="2546917"/>
          </a:xfrm>
          <a:prstGeom prst="rect">
            <a:avLst/>
          </a:prstGeom>
        </p:spPr>
      </p:pic>
    </p:spTree>
    <p:extLst>
      <p:ext uri="{BB962C8B-B14F-4D97-AF65-F5344CB8AC3E}">
        <p14:creationId xmlns:p14="http://schemas.microsoft.com/office/powerpoint/2010/main" val="1429895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1000"/>
                                        <p:tgtEl>
                                          <p:spTgt spid="13"/>
                                        </p:tgtEl>
                                      </p:cBhvr>
                                    </p:animEffect>
                                    <p:anim calcmode="lin" valueType="num">
                                      <p:cBhvr>
                                        <p:cTn id="19" dur="1000" fill="hold"/>
                                        <p:tgtEl>
                                          <p:spTgt spid="13"/>
                                        </p:tgtEl>
                                        <p:attrNameLst>
                                          <p:attrName>ppt_x</p:attrName>
                                        </p:attrNameLst>
                                      </p:cBhvr>
                                      <p:tavLst>
                                        <p:tav tm="0">
                                          <p:val>
                                            <p:strVal val="#ppt_x"/>
                                          </p:val>
                                        </p:tav>
                                        <p:tav tm="100000">
                                          <p:val>
                                            <p:strVal val="#ppt_x"/>
                                          </p:val>
                                        </p:tav>
                                      </p:tavLst>
                                    </p:anim>
                                    <p:anim calcmode="lin" valueType="num">
                                      <p:cBhvr>
                                        <p:cTn id="2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315874"/>
            <a:ext cx="1110615" cy="1591945"/>
          </a:xfrm>
          <a:custGeom>
            <a:avLst/>
            <a:gdLst/>
            <a:ahLst/>
            <a:cxnLst/>
            <a:rect l="l" t="t" r="r" b="b"/>
            <a:pathLst>
              <a:path w="1110615" h="1591945">
                <a:moveTo>
                  <a:pt x="0" y="0"/>
                </a:moveTo>
                <a:lnTo>
                  <a:pt x="60831" y="53358"/>
                </a:lnTo>
                <a:lnTo>
                  <a:pt x="92985" y="84567"/>
                </a:lnTo>
                <a:lnTo>
                  <a:pt x="124410" y="117070"/>
                </a:lnTo>
                <a:lnTo>
                  <a:pt x="155144" y="150800"/>
                </a:lnTo>
                <a:lnTo>
                  <a:pt x="185226" y="185690"/>
                </a:lnTo>
                <a:lnTo>
                  <a:pt x="214695" y="221669"/>
                </a:lnTo>
                <a:lnTo>
                  <a:pt x="243588" y="258672"/>
                </a:lnTo>
                <a:lnTo>
                  <a:pt x="271944" y="296628"/>
                </a:lnTo>
                <a:lnTo>
                  <a:pt x="299801" y="335471"/>
                </a:lnTo>
                <a:lnTo>
                  <a:pt x="327198" y="375132"/>
                </a:lnTo>
                <a:lnTo>
                  <a:pt x="354172" y="415542"/>
                </a:lnTo>
                <a:lnTo>
                  <a:pt x="380764" y="456634"/>
                </a:lnTo>
                <a:lnTo>
                  <a:pt x="407010" y="498340"/>
                </a:lnTo>
                <a:lnTo>
                  <a:pt x="432949" y="540591"/>
                </a:lnTo>
                <a:lnTo>
                  <a:pt x="458619" y="583319"/>
                </a:lnTo>
                <a:lnTo>
                  <a:pt x="484060" y="626456"/>
                </a:lnTo>
                <a:lnTo>
                  <a:pt x="509308" y="669934"/>
                </a:lnTo>
                <a:lnTo>
                  <a:pt x="534403" y="713685"/>
                </a:lnTo>
                <a:lnTo>
                  <a:pt x="559383" y="757640"/>
                </a:lnTo>
                <a:lnTo>
                  <a:pt x="584287" y="801731"/>
                </a:lnTo>
                <a:lnTo>
                  <a:pt x="609152" y="845891"/>
                </a:lnTo>
                <a:lnTo>
                  <a:pt x="634016" y="890050"/>
                </a:lnTo>
                <a:lnTo>
                  <a:pt x="658920" y="934142"/>
                </a:lnTo>
                <a:lnTo>
                  <a:pt x="683900" y="978097"/>
                </a:lnTo>
                <a:lnTo>
                  <a:pt x="708995" y="1021848"/>
                </a:lnTo>
                <a:lnTo>
                  <a:pt x="734243" y="1065325"/>
                </a:lnTo>
                <a:lnTo>
                  <a:pt x="759684" y="1108463"/>
                </a:lnTo>
                <a:lnTo>
                  <a:pt x="785354" y="1151191"/>
                </a:lnTo>
                <a:lnTo>
                  <a:pt x="811293" y="1193442"/>
                </a:lnTo>
                <a:lnTo>
                  <a:pt x="837539" y="1235147"/>
                </a:lnTo>
                <a:lnTo>
                  <a:pt x="864131" y="1276240"/>
                </a:lnTo>
                <a:lnTo>
                  <a:pt x="891105" y="1316650"/>
                </a:lnTo>
                <a:lnTo>
                  <a:pt x="918502" y="1356311"/>
                </a:lnTo>
                <a:lnTo>
                  <a:pt x="946359" y="1395153"/>
                </a:lnTo>
                <a:lnTo>
                  <a:pt x="974715" y="1433110"/>
                </a:lnTo>
                <a:lnTo>
                  <a:pt x="1003608" y="1470112"/>
                </a:lnTo>
                <a:lnTo>
                  <a:pt x="1033077" y="1506092"/>
                </a:lnTo>
                <a:lnTo>
                  <a:pt x="1063159" y="1540981"/>
                </a:lnTo>
                <a:lnTo>
                  <a:pt x="1093893" y="1574712"/>
                </a:lnTo>
                <a:lnTo>
                  <a:pt x="1110385" y="1591769"/>
                </a:lnTo>
              </a:path>
            </a:pathLst>
          </a:custGeom>
          <a:ln w="9491">
            <a:solidFill>
              <a:srgbClr val="332B2B"/>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nvGrpSpPr>
          <p:cNvPr id="3" name="object 3"/>
          <p:cNvGrpSpPr/>
          <p:nvPr/>
        </p:nvGrpSpPr>
        <p:grpSpPr>
          <a:xfrm>
            <a:off x="0" y="7365"/>
            <a:ext cx="6955155" cy="3900804"/>
            <a:chOff x="0" y="7365"/>
            <a:chExt cx="6955155" cy="3900804"/>
          </a:xfrm>
        </p:grpSpPr>
        <p:pic>
          <p:nvPicPr>
            <p:cNvPr id="4" name="object 4"/>
            <p:cNvPicPr/>
            <p:nvPr/>
          </p:nvPicPr>
          <p:blipFill>
            <a:blip r:embed="rId2" cstate="print"/>
            <a:stretch>
              <a:fillRect/>
            </a:stretch>
          </p:blipFill>
          <p:spPr>
            <a:xfrm>
              <a:off x="3902207" y="7365"/>
              <a:ext cx="3049875" cy="3900277"/>
            </a:xfrm>
            <a:prstGeom prst="rect">
              <a:avLst/>
            </a:prstGeom>
          </p:spPr>
        </p:pic>
        <p:sp>
          <p:nvSpPr>
            <p:cNvPr id="5" name="object 5"/>
            <p:cNvSpPr/>
            <p:nvPr/>
          </p:nvSpPr>
          <p:spPr>
            <a:xfrm>
              <a:off x="0" y="208584"/>
              <a:ext cx="6955155" cy="3517265"/>
            </a:xfrm>
            <a:custGeom>
              <a:avLst/>
              <a:gdLst/>
              <a:ahLst/>
              <a:cxnLst/>
              <a:rect l="l" t="t" r="r" b="b"/>
              <a:pathLst>
                <a:path w="6955155" h="3517265">
                  <a:moveTo>
                    <a:pt x="6954990" y="3497973"/>
                  </a:moveTo>
                  <a:lnTo>
                    <a:pt x="0" y="3497973"/>
                  </a:lnTo>
                  <a:lnTo>
                    <a:pt x="0" y="3517125"/>
                  </a:lnTo>
                  <a:lnTo>
                    <a:pt x="6954990" y="3517125"/>
                  </a:lnTo>
                  <a:lnTo>
                    <a:pt x="6954990" y="3497973"/>
                  </a:lnTo>
                  <a:close/>
                </a:path>
                <a:path w="6955155" h="351726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9" name="object 7">
            <a:extLst>
              <a:ext uri="{FF2B5EF4-FFF2-40B4-BE49-F238E27FC236}">
                <a16:creationId xmlns:a16="http://schemas.microsoft.com/office/drawing/2014/main" id="{EC6FA77D-EF2B-DAAB-DD68-B23950B8DB2F}"/>
              </a:ext>
            </a:extLst>
          </p:cNvPr>
          <p:cNvSpPr txBox="1">
            <a:spLocks/>
          </p:cNvSpPr>
          <p:nvPr/>
        </p:nvSpPr>
        <p:spPr>
          <a:xfrm>
            <a:off x="203200" y="396365"/>
            <a:ext cx="2197663" cy="312265"/>
          </a:xfrm>
          <a:prstGeom prst="rect">
            <a:avLst/>
          </a:prstGeom>
        </p:spPr>
        <p:txBody>
          <a:bodyPr vert="horz" wrap="square" lIns="0" tIns="12065" rIns="0" bIns="0" rtlCol="0">
            <a:spAutoFit/>
          </a:bodyPr>
          <a:lstStyle>
            <a:lvl1pPr>
              <a:defRPr sz="1950" b="0" i="0">
                <a:solidFill>
                  <a:srgbClr val="382F2F"/>
                </a:solidFill>
                <a:latin typeface="Cambria"/>
                <a:ea typeface="+mj-ea"/>
                <a:cs typeface="Cambria"/>
              </a:defRPr>
            </a:lvl1pPr>
          </a:lstStyle>
          <a:p>
            <a:pPr marL="12700">
              <a:spcBef>
                <a:spcPts val="95"/>
              </a:spcBef>
            </a:pPr>
            <a:r>
              <a:rPr lang="en-IN" kern="0" spc="15" dirty="0">
                <a:latin typeface="Times New Roman" panose="02020603050405020304" pitchFamily="18" charset="0"/>
                <a:cs typeface="Times New Roman" panose="02020603050405020304" pitchFamily="18" charset="0"/>
              </a:rPr>
              <a:t>Tax Records</a:t>
            </a:r>
          </a:p>
        </p:txBody>
      </p:sp>
      <p:pic>
        <p:nvPicPr>
          <p:cNvPr id="13" name="Picture 12">
            <a:extLst>
              <a:ext uri="{FF2B5EF4-FFF2-40B4-BE49-F238E27FC236}">
                <a16:creationId xmlns:a16="http://schemas.microsoft.com/office/drawing/2014/main" id="{DE64F8DB-6B47-5C9C-D9DD-E31DB9282D5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059" y="1027014"/>
            <a:ext cx="4562852" cy="2566604"/>
          </a:xfrm>
          <a:prstGeom prst="rect">
            <a:avLst/>
          </a:prstGeom>
        </p:spPr>
      </p:pic>
      <p:sp>
        <p:nvSpPr>
          <p:cNvPr id="14" name="TextBox 13">
            <a:extLst>
              <a:ext uri="{FF2B5EF4-FFF2-40B4-BE49-F238E27FC236}">
                <a16:creationId xmlns:a16="http://schemas.microsoft.com/office/drawing/2014/main" id="{6A9C35D2-0E1A-8009-742C-FA81B3B821EC}"/>
              </a:ext>
            </a:extLst>
          </p:cNvPr>
          <p:cNvSpPr txBox="1"/>
          <p:nvPr/>
        </p:nvSpPr>
        <p:spPr>
          <a:xfrm>
            <a:off x="4692231" y="185751"/>
            <a:ext cx="1914394" cy="1200329"/>
          </a:xfrm>
          <a:prstGeom prst="rect">
            <a:avLst/>
          </a:prstGeom>
          <a:noFill/>
        </p:spPr>
        <p:txBody>
          <a:bodyPr wrap="square" rtlCol="0">
            <a:spAutoFit/>
          </a:bodyPr>
          <a:lstStyle/>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Users Tax Records</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Card Type</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Deletion of Records</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View Details</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Generate Report</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View Analytics</a:t>
            </a:r>
          </a:p>
        </p:txBody>
      </p:sp>
    </p:spTree>
    <p:extLst>
      <p:ext uri="{BB962C8B-B14F-4D97-AF65-F5344CB8AC3E}">
        <p14:creationId xmlns:p14="http://schemas.microsoft.com/office/powerpoint/2010/main" val="1091727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000"/>
                                        <p:tgtEl>
                                          <p:spTgt spid="13"/>
                                        </p:tgtEl>
                                      </p:cBhvr>
                                    </p:animEffect>
                                    <p:anim calcmode="lin" valueType="num">
                                      <p:cBhvr>
                                        <p:cTn id="14" dur="1000" fill="hold"/>
                                        <p:tgtEl>
                                          <p:spTgt spid="13"/>
                                        </p:tgtEl>
                                        <p:attrNameLst>
                                          <p:attrName>ppt_x</p:attrName>
                                        </p:attrNameLst>
                                      </p:cBhvr>
                                      <p:tavLst>
                                        <p:tav tm="0">
                                          <p:val>
                                            <p:strVal val="#ppt_x"/>
                                          </p:val>
                                        </p:tav>
                                        <p:tav tm="100000">
                                          <p:val>
                                            <p:strVal val="#ppt_x"/>
                                          </p:val>
                                        </p:tav>
                                      </p:tavLst>
                                    </p:anim>
                                    <p:anim calcmode="lin" valueType="num">
                                      <p:cBhvr>
                                        <p:cTn id="15" dur="1000" fill="hold"/>
                                        <p:tgtEl>
                                          <p:spTgt spid="1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anim calcmode="lin" valueType="num">
                                      <p:cBhvr>
                                        <p:cTn id="20" dur="1000" fill="hold"/>
                                        <p:tgtEl>
                                          <p:spTgt spid="14"/>
                                        </p:tgtEl>
                                        <p:attrNameLst>
                                          <p:attrName>ppt_x</p:attrName>
                                        </p:attrNameLst>
                                      </p:cBhvr>
                                      <p:tavLst>
                                        <p:tav tm="0">
                                          <p:val>
                                            <p:strVal val="#ppt_x"/>
                                          </p:val>
                                        </p:tav>
                                        <p:tav tm="100000">
                                          <p:val>
                                            <p:strVal val="#ppt_x"/>
                                          </p:val>
                                        </p:tav>
                                      </p:tavLst>
                                    </p:anim>
                                    <p:anim calcmode="lin" valueType="num">
                                      <p:cBhvr>
                                        <p:cTn id="2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315874"/>
            <a:ext cx="1110615" cy="1591945"/>
          </a:xfrm>
          <a:custGeom>
            <a:avLst/>
            <a:gdLst/>
            <a:ahLst/>
            <a:cxnLst/>
            <a:rect l="l" t="t" r="r" b="b"/>
            <a:pathLst>
              <a:path w="1110615" h="1591945">
                <a:moveTo>
                  <a:pt x="0" y="0"/>
                </a:moveTo>
                <a:lnTo>
                  <a:pt x="60831" y="53358"/>
                </a:lnTo>
                <a:lnTo>
                  <a:pt x="92985" y="84567"/>
                </a:lnTo>
                <a:lnTo>
                  <a:pt x="124410" y="117070"/>
                </a:lnTo>
                <a:lnTo>
                  <a:pt x="155144" y="150800"/>
                </a:lnTo>
                <a:lnTo>
                  <a:pt x="185226" y="185690"/>
                </a:lnTo>
                <a:lnTo>
                  <a:pt x="214695" y="221669"/>
                </a:lnTo>
                <a:lnTo>
                  <a:pt x="243588" y="258672"/>
                </a:lnTo>
                <a:lnTo>
                  <a:pt x="271944" y="296628"/>
                </a:lnTo>
                <a:lnTo>
                  <a:pt x="299801" y="335471"/>
                </a:lnTo>
                <a:lnTo>
                  <a:pt x="327198" y="375132"/>
                </a:lnTo>
                <a:lnTo>
                  <a:pt x="354172" y="415542"/>
                </a:lnTo>
                <a:lnTo>
                  <a:pt x="380764" y="456634"/>
                </a:lnTo>
                <a:lnTo>
                  <a:pt x="407010" y="498340"/>
                </a:lnTo>
                <a:lnTo>
                  <a:pt x="432949" y="540591"/>
                </a:lnTo>
                <a:lnTo>
                  <a:pt x="458619" y="583319"/>
                </a:lnTo>
                <a:lnTo>
                  <a:pt x="484060" y="626456"/>
                </a:lnTo>
                <a:lnTo>
                  <a:pt x="509308" y="669934"/>
                </a:lnTo>
                <a:lnTo>
                  <a:pt x="534403" y="713685"/>
                </a:lnTo>
                <a:lnTo>
                  <a:pt x="559383" y="757640"/>
                </a:lnTo>
                <a:lnTo>
                  <a:pt x="584287" y="801731"/>
                </a:lnTo>
                <a:lnTo>
                  <a:pt x="609152" y="845891"/>
                </a:lnTo>
                <a:lnTo>
                  <a:pt x="634016" y="890050"/>
                </a:lnTo>
                <a:lnTo>
                  <a:pt x="658920" y="934142"/>
                </a:lnTo>
                <a:lnTo>
                  <a:pt x="683900" y="978097"/>
                </a:lnTo>
                <a:lnTo>
                  <a:pt x="708995" y="1021848"/>
                </a:lnTo>
                <a:lnTo>
                  <a:pt x="734243" y="1065325"/>
                </a:lnTo>
                <a:lnTo>
                  <a:pt x="759684" y="1108463"/>
                </a:lnTo>
                <a:lnTo>
                  <a:pt x="785354" y="1151191"/>
                </a:lnTo>
                <a:lnTo>
                  <a:pt x="811293" y="1193442"/>
                </a:lnTo>
                <a:lnTo>
                  <a:pt x="837539" y="1235147"/>
                </a:lnTo>
                <a:lnTo>
                  <a:pt x="864131" y="1276240"/>
                </a:lnTo>
                <a:lnTo>
                  <a:pt x="891105" y="1316650"/>
                </a:lnTo>
                <a:lnTo>
                  <a:pt x="918502" y="1356311"/>
                </a:lnTo>
                <a:lnTo>
                  <a:pt x="946359" y="1395153"/>
                </a:lnTo>
                <a:lnTo>
                  <a:pt x="974715" y="1433110"/>
                </a:lnTo>
                <a:lnTo>
                  <a:pt x="1003608" y="1470112"/>
                </a:lnTo>
                <a:lnTo>
                  <a:pt x="1033077" y="1506092"/>
                </a:lnTo>
                <a:lnTo>
                  <a:pt x="1063159" y="1540981"/>
                </a:lnTo>
                <a:lnTo>
                  <a:pt x="1093893" y="1574712"/>
                </a:lnTo>
                <a:lnTo>
                  <a:pt x="1110385" y="1591769"/>
                </a:lnTo>
              </a:path>
            </a:pathLst>
          </a:custGeom>
          <a:ln w="9491">
            <a:solidFill>
              <a:srgbClr val="332B2B"/>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nvGrpSpPr>
          <p:cNvPr id="3" name="object 3"/>
          <p:cNvGrpSpPr/>
          <p:nvPr/>
        </p:nvGrpSpPr>
        <p:grpSpPr>
          <a:xfrm>
            <a:off x="0" y="7365"/>
            <a:ext cx="6955155" cy="3900804"/>
            <a:chOff x="0" y="7365"/>
            <a:chExt cx="6955155" cy="3900804"/>
          </a:xfrm>
        </p:grpSpPr>
        <p:pic>
          <p:nvPicPr>
            <p:cNvPr id="4" name="object 4"/>
            <p:cNvPicPr/>
            <p:nvPr/>
          </p:nvPicPr>
          <p:blipFill>
            <a:blip r:embed="rId2" cstate="print"/>
            <a:stretch>
              <a:fillRect/>
            </a:stretch>
          </p:blipFill>
          <p:spPr>
            <a:xfrm>
              <a:off x="3902207" y="7365"/>
              <a:ext cx="3049875" cy="3900277"/>
            </a:xfrm>
            <a:prstGeom prst="rect">
              <a:avLst/>
            </a:prstGeom>
          </p:spPr>
        </p:pic>
        <p:sp>
          <p:nvSpPr>
            <p:cNvPr id="5" name="object 5"/>
            <p:cNvSpPr/>
            <p:nvPr/>
          </p:nvSpPr>
          <p:spPr>
            <a:xfrm>
              <a:off x="0" y="208584"/>
              <a:ext cx="6955155" cy="3517265"/>
            </a:xfrm>
            <a:custGeom>
              <a:avLst/>
              <a:gdLst/>
              <a:ahLst/>
              <a:cxnLst/>
              <a:rect l="l" t="t" r="r" b="b"/>
              <a:pathLst>
                <a:path w="6955155" h="3517265">
                  <a:moveTo>
                    <a:pt x="6954990" y="3497973"/>
                  </a:moveTo>
                  <a:lnTo>
                    <a:pt x="0" y="3497973"/>
                  </a:lnTo>
                  <a:lnTo>
                    <a:pt x="0" y="3517125"/>
                  </a:lnTo>
                  <a:lnTo>
                    <a:pt x="6954990" y="3517125"/>
                  </a:lnTo>
                  <a:lnTo>
                    <a:pt x="6954990" y="3497973"/>
                  </a:lnTo>
                  <a:close/>
                </a:path>
                <a:path w="6955155" h="351726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9" name="object 7">
            <a:extLst>
              <a:ext uri="{FF2B5EF4-FFF2-40B4-BE49-F238E27FC236}">
                <a16:creationId xmlns:a16="http://schemas.microsoft.com/office/drawing/2014/main" id="{EC6FA77D-EF2B-DAAB-DD68-B23950B8DB2F}"/>
              </a:ext>
            </a:extLst>
          </p:cNvPr>
          <p:cNvSpPr txBox="1">
            <a:spLocks/>
          </p:cNvSpPr>
          <p:nvPr/>
        </p:nvSpPr>
        <p:spPr>
          <a:xfrm>
            <a:off x="203200" y="396365"/>
            <a:ext cx="2197663" cy="312265"/>
          </a:xfrm>
          <a:prstGeom prst="rect">
            <a:avLst/>
          </a:prstGeom>
        </p:spPr>
        <p:txBody>
          <a:bodyPr vert="horz" wrap="square" lIns="0" tIns="12065" rIns="0" bIns="0" rtlCol="0">
            <a:spAutoFit/>
          </a:bodyPr>
          <a:lstStyle>
            <a:lvl1pPr>
              <a:defRPr sz="1950" b="0" i="0">
                <a:solidFill>
                  <a:srgbClr val="382F2F"/>
                </a:solidFill>
                <a:latin typeface="Cambria"/>
                <a:ea typeface="+mj-ea"/>
                <a:cs typeface="Cambria"/>
              </a:defRPr>
            </a:lvl1pPr>
          </a:lstStyle>
          <a:p>
            <a:pPr marL="12700">
              <a:spcBef>
                <a:spcPts val="95"/>
              </a:spcBef>
            </a:pPr>
            <a:r>
              <a:rPr lang="en-IN" kern="0" spc="15" dirty="0">
                <a:latin typeface="Times New Roman" panose="02020603050405020304" pitchFamily="18" charset="0"/>
                <a:cs typeface="Times New Roman" panose="02020603050405020304" pitchFamily="18" charset="0"/>
              </a:rPr>
              <a:t>Admin Panel</a:t>
            </a:r>
          </a:p>
        </p:txBody>
      </p:sp>
      <p:pic>
        <p:nvPicPr>
          <p:cNvPr id="7" name="Picture 6">
            <a:extLst>
              <a:ext uri="{FF2B5EF4-FFF2-40B4-BE49-F238E27FC236}">
                <a16:creationId xmlns:a16="http://schemas.microsoft.com/office/drawing/2014/main" id="{4B9168AF-6DEC-C925-5EC0-03C0BCBC2FB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7001" y="1049652"/>
            <a:ext cx="4562158" cy="2566214"/>
          </a:xfrm>
          <a:prstGeom prst="rect">
            <a:avLst/>
          </a:prstGeom>
        </p:spPr>
      </p:pic>
      <p:sp>
        <p:nvSpPr>
          <p:cNvPr id="8" name="TextBox 7">
            <a:extLst>
              <a:ext uri="{FF2B5EF4-FFF2-40B4-BE49-F238E27FC236}">
                <a16:creationId xmlns:a16="http://schemas.microsoft.com/office/drawing/2014/main" id="{9EE13E18-FA9C-91EB-4A3F-E61026838076}"/>
              </a:ext>
            </a:extLst>
          </p:cNvPr>
          <p:cNvSpPr txBox="1"/>
          <p:nvPr/>
        </p:nvSpPr>
        <p:spPr>
          <a:xfrm>
            <a:off x="4692230" y="185751"/>
            <a:ext cx="2216569" cy="1200329"/>
          </a:xfrm>
          <a:prstGeom prst="rect">
            <a:avLst/>
          </a:prstGeom>
          <a:noFill/>
        </p:spPr>
        <p:txBody>
          <a:bodyPr wrap="square" rtlCol="0">
            <a:spAutoFit/>
          </a:bodyPr>
          <a:lstStyle/>
          <a:p>
            <a:pPr marL="285750" indent="-285750">
              <a:buFont typeface="Arial" panose="020B0604020202020204" pitchFamily="34" charset="0"/>
              <a:buChar char="•"/>
            </a:pPr>
            <a:r>
              <a:rPr lang="en-IN" sz="1200" dirty="0" err="1">
                <a:latin typeface="Times New Roman" panose="02020603050405020304" pitchFamily="18" charset="0"/>
                <a:cs typeface="Times New Roman" panose="02020603050405020304" pitchFamily="18" charset="0"/>
              </a:rPr>
              <a:t>Jazzmin</a:t>
            </a:r>
            <a:endParaRPr lang="en-IN" sz="12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Database Structures</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Add , Update , Delete</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Search Users and groups</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Recent Actions</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View Feedbacks</a:t>
            </a:r>
          </a:p>
        </p:txBody>
      </p:sp>
    </p:spTree>
    <p:extLst>
      <p:ext uri="{BB962C8B-B14F-4D97-AF65-F5344CB8AC3E}">
        <p14:creationId xmlns:p14="http://schemas.microsoft.com/office/powerpoint/2010/main" val="3782082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315874"/>
            <a:ext cx="1110615" cy="1591945"/>
          </a:xfrm>
          <a:custGeom>
            <a:avLst/>
            <a:gdLst/>
            <a:ahLst/>
            <a:cxnLst/>
            <a:rect l="l" t="t" r="r" b="b"/>
            <a:pathLst>
              <a:path w="1110615" h="1591945">
                <a:moveTo>
                  <a:pt x="0" y="0"/>
                </a:moveTo>
                <a:lnTo>
                  <a:pt x="60831" y="53358"/>
                </a:lnTo>
                <a:lnTo>
                  <a:pt x="92985" y="84567"/>
                </a:lnTo>
                <a:lnTo>
                  <a:pt x="124410" y="117070"/>
                </a:lnTo>
                <a:lnTo>
                  <a:pt x="155144" y="150800"/>
                </a:lnTo>
                <a:lnTo>
                  <a:pt x="185226" y="185690"/>
                </a:lnTo>
                <a:lnTo>
                  <a:pt x="214695" y="221669"/>
                </a:lnTo>
                <a:lnTo>
                  <a:pt x="243588" y="258672"/>
                </a:lnTo>
                <a:lnTo>
                  <a:pt x="271944" y="296628"/>
                </a:lnTo>
                <a:lnTo>
                  <a:pt x="299801" y="335471"/>
                </a:lnTo>
                <a:lnTo>
                  <a:pt x="327198" y="375132"/>
                </a:lnTo>
                <a:lnTo>
                  <a:pt x="354172" y="415542"/>
                </a:lnTo>
                <a:lnTo>
                  <a:pt x="380764" y="456634"/>
                </a:lnTo>
                <a:lnTo>
                  <a:pt x="407010" y="498340"/>
                </a:lnTo>
                <a:lnTo>
                  <a:pt x="432949" y="540591"/>
                </a:lnTo>
                <a:lnTo>
                  <a:pt x="458619" y="583319"/>
                </a:lnTo>
                <a:lnTo>
                  <a:pt x="484060" y="626456"/>
                </a:lnTo>
                <a:lnTo>
                  <a:pt x="509308" y="669934"/>
                </a:lnTo>
                <a:lnTo>
                  <a:pt x="534403" y="713685"/>
                </a:lnTo>
                <a:lnTo>
                  <a:pt x="559383" y="757640"/>
                </a:lnTo>
                <a:lnTo>
                  <a:pt x="584287" y="801731"/>
                </a:lnTo>
                <a:lnTo>
                  <a:pt x="609152" y="845891"/>
                </a:lnTo>
                <a:lnTo>
                  <a:pt x="634016" y="890050"/>
                </a:lnTo>
                <a:lnTo>
                  <a:pt x="658920" y="934142"/>
                </a:lnTo>
                <a:lnTo>
                  <a:pt x="683900" y="978097"/>
                </a:lnTo>
                <a:lnTo>
                  <a:pt x="708995" y="1021848"/>
                </a:lnTo>
                <a:lnTo>
                  <a:pt x="734243" y="1065325"/>
                </a:lnTo>
                <a:lnTo>
                  <a:pt x="759684" y="1108463"/>
                </a:lnTo>
                <a:lnTo>
                  <a:pt x="785354" y="1151191"/>
                </a:lnTo>
                <a:lnTo>
                  <a:pt x="811293" y="1193442"/>
                </a:lnTo>
                <a:lnTo>
                  <a:pt x="837539" y="1235147"/>
                </a:lnTo>
                <a:lnTo>
                  <a:pt x="864131" y="1276240"/>
                </a:lnTo>
                <a:lnTo>
                  <a:pt x="891105" y="1316650"/>
                </a:lnTo>
                <a:lnTo>
                  <a:pt x="918502" y="1356311"/>
                </a:lnTo>
                <a:lnTo>
                  <a:pt x="946359" y="1395153"/>
                </a:lnTo>
                <a:lnTo>
                  <a:pt x="974715" y="1433110"/>
                </a:lnTo>
                <a:lnTo>
                  <a:pt x="1003608" y="1470112"/>
                </a:lnTo>
                <a:lnTo>
                  <a:pt x="1033077" y="1506092"/>
                </a:lnTo>
                <a:lnTo>
                  <a:pt x="1063159" y="1540981"/>
                </a:lnTo>
                <a:lnTo>
                  <a:pt x="1093893" y="1574712"/>
                </a:lnTo>
                <a:lnTo>
                  <a:pt x="1110385" y="1591769"/>
                </a:lnTo>
              </a:path>
            </a:pathLst>
          </a:custGeom>
          <a:ln w="9491">
            <a:solidFill>
              <a:srgbClr val="332B2B"/>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nvGrpSpPr>
          <p:cNvPr id="3" name="object 3"/>
          <p:cNvGrpSpPr/>
          <p:nvPr/>
        </p:nvGrpSpPr>
        <p:grpSpPr>
          <a:xfrm>
            <a:off x="0" y="7365"/>
            <a:ext cx="6955155" cy="3900804"/>
            <a:chOff x="0" y="7365"/>
            <a:chExt cx="6955155" cy="3900804"/>
          </a:xfrm>
        </p:grpSpPr>
        <p:pic>
          <p:nvPicPr>
            <p:cNvPr id="4" name="object 4"/>
            <p:cNvPicPr/>
            <p:nvPr/>
          </p:nvPicPr>
          <p:blipFill>
            <a:blip r:embed="rId2" cstate="print"/>
            <a:stretch>
              <a:fillRect/>
            </a:stretch>
          </p:blipFill>
          <p:spPr>
            <a:xfrm>
              <a:off x="3902207" y="7365"/>
              <a:ext cx="3049875" cy="3900277"/>
            </a:xfrm>
            <a:prstGeom prst="rect">
              <a:avLst/>
            </a:prstGeom>
          </p:spPr>
        </p:pic>
        <p:sp>
          <p:nvSpPr>
            <p:cNvPr id="5" name="object 5"/>
            <p:cNvSpPr/>
            <p:nvPr/>
          </p:nvSpPr>
          <p:spPr>
            <a:xfrm>
              <a:off x="0" y="208584"/>
              <a:ext cx="6955155" cy="3517265"/>
            </a:xfrm>
            <a:custGeom>
              <a:avLst/>
              <a:gdLst/>
              <a:ahLst/>
              <a:cxnLst/>
              <a:rect l="l" t="t" r="r" b="b"/>
              <a:pathLst>
                <a:path w="6955155" h="3517265">
                  <a:moveTo>
                    <a:pt x="6954990" y="3497973"/>
                  </a:moveTo>
                  <a:lnTo>
                    <a:pt x="0" y="3497973"/>
                  </a:lnTo>
                  <a:lnTo>
                    <a:pt x="0" y="3517125"/>
                  </a:lnTo>
                  <a:lnTo>
                    <a:pt x="6954990" y="3517125"/>
                  </a:lnTo>
                  <a:lnTo>
                    <a:pt x="6954990" y="3497973"/>
                  </a:lnTo>
                  <a:close/>
                </a:path>
                <a:path w="6955155" h="351726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9" name="object 7">
            <a:extLst>
              <a:ext uri="{FF2B5EF4-FFF2-40B4-BE49-F238E27FC236}">
                <a16:creationId xmlns:a16="http://schemas.microsoft.com/office/drawing/2014/main" id="{EC6FA77D-EF2B-DAAB-DD68-B23950B8DB2F}"/>
              </a:ext>
            </a:extLst>
          </p:cNvPr>
          <p:cNvSpPr txBox="1">
            <a:spLocks/>
          </p:cNvSpPr>
          <p:nvPr/>
        </p:nvSpPr>
        <p:spPr>
          <a:xfrm>
            <a:off x="203200" y="396365"/>
            <a:ext cx="2197663" cy="312265"/>
          </a:xfrm>
          <a:prstGeom prst="rect">
            <a:avLst/>
          </a:prstGeom>
        </p:spPr>
        <p:txBody>
          <a:bodyPr vert="horz" wrap="square" lIns="0" tIns="12065" rIns="0" bIns="0" rtlCol="0">
            <a:spAutoFit/>
          </a:bodyPr>
          <a:lstStyle>
            <a:lvl1pPr>
              <a:defRPr sz="1950" b="0" i="0">
                <a:solidFill>
                  <a:srgbClr val="382F2F"/>
                </a:solidFill>
                <a:latin typeface="Cambria"/>
                <a:ea typeface="+mj-ea"/>
                <a:cs typeface="Cambria"/>
              </a:defRPr>
            </a:lvl1pPr>
          </a:lstStyle>
          <a:p>
            <a:pPr marL="12700">
              <a:spcBef>
                <a:spcPts val="95"/>
              </a:spcBef>
            </a:pPr>
            <a:r>
              <a:rPr lang="en-IN" kern="0" spc="15" dirty="0">
                <a:latin typeface="Times New Roman" panose="02020603050405020304" pitchFamily="18" charset="0"/>
                <a:cs typeface="Times New Roman" panose="02020603050405020304" pitchFamily="18" charset="0"/>
              </a:rPr>
              <a:t>Admin Analytics</a:t>
            </a:r>
          </a:p>
        </p:txBody>
      </p:sp>
      <p:sp>
        <p:nvSpPr>
          <p:cNvPr id="14" name="TextBox 13">
            <a:extLst>
              <a:ext uri="{FF2B5EF4-FFF2-40B4-BE49-F238E27FC236}">
                <a16:creationId xmlns:a16="http://schemas.microsoft.com/office/drawing/2014/main" id="{6A9C35D2-0E1A-8009-742C-FA81B3B821EC}"/>
              </a:ext>
            </a:extLst>
          </p:cNvPr>
          <p:cNvSpPr txBox="1"/>
          <p:nvPr/>
        </p:nvSpPr>
        <p:spPr>
          <a:xfrm>
            <a:off x="4692230" y="185751"/>
            <a:ext cx="2216569" cy="461665"/>
          </a:xfrm>
          <a:prstGeom prst="rect">
            <a:avLst/>
          </a:prstGeom>
          <a:noFill/>
        </p:spPr>
        <p:txBody>
          <a:bodyPr wrap="square" rtlCol="0">
            <a:spAutoFit/>
          </a:bodyPr>
          <a:lstStyle/>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View analytics</a:t>
            </a:r>
          </a:p>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Gain insights</a:t>
            </a:r>
          </a:p>
        </p:txBody>
      </p:sp>
      <p:pic>
        <p:nvPicPr>
          <p:cNvPr id="7" name="Picture 6">
            <a:extLst>
              <a:ext uri="{FF2B5EF4-FFF2-40B4-BE49-F238E27FC236}">
                <a16:creationId xmlns:a16="http://schemas.microsoft.com/office/drawing/2014/main" id="{DF5B52C5-8BAF-E82F-06D1-A2B7BD0E99B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1242" y="1045154"/>
            <a:ext cx="4518115" cy="2541439"/>
          </a:xfrm>
          <a:prstGeom prst="rect">
            <a:avLst/>
          </a:prstGeom>
        </p:spPr>
      </p:pic>
    </p:spTree>
    <p:extLst>
      <p:ext uri="{BB962C8B-B14F-4D97-AF65-F5344CB8AC3E}">
        <p14:creationId xmlns:p14="http://schemas.microsoft.com/office/powerpoint/2010/main" val="3335697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1000"/>
                                        <p:tgtEl>
                                          <p:spTgt spid="14"/>
                                        </p:tgtEl>
                                      </p:cBhvr>
                                    </p:animEffect>
                                    <p:anim calcmode="lin" valueType="num">
                                      <p:cBhvr>
                                        <p:cTn id="19" dur="1000" fill="hold"/>
                                        <p:tgtEl>
                                          <p:spTgt spid="14"/>
                                        </p:tgtEl>
                                        <p:attrNameLst>
                                          <p:attrName>ppt_x</p:attrName>
                                        </p:attrNameLst>
                                      </p:cBhvr>
                                      <p:tavLst>
                                        <p:tav tm="0">
                                          <p:val>
                                            <p:strVal val="#ppt_x"/>
                                          </p:val>
                                        </p:tav>
                                        <p:tav tm="100000">
                                          <p:val>
                                            <p:strVal val="#ppt_x"/>
                                          </p:val>
                                        </p:tav>
                                      </p:tavLst>
                                    </p:anim>
                                    <p:anim calcmode="lin" valueType="num">
                                      <p:cBhvr>
                                        <p:cTn id="2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436CA508-5B09-646B-D9E1-336AB8335566}"/>
              </a:ext>
            </a:extLst>
          </p:cNvPr>
          <p:cNvSpPr txBox="1"/>
          <p:nvPr/>
        </p:nvSpPr>
        <p:spPr>
          <a:xfrm>
            <a:off x="889000" y="347555"/>
            <a:ext cx="3352800" cy="392415"/>
          </a:xfrm>
          <a:prstGeom prst="rect">
            <a:avLst/>
          </a:prstGeom>
          <a:noFill/>
        </p:spPr>
        <p:txBody>
          <a:bodyPr wrap="square" rtlCol="0">
            <a:spAutoFit/>
          </a:bodyPr>
          <a:lstStyle/>
          <a:p>
            <a:r>
              <a:rPr lang="en-IN" sz="1950" dirty="0">
                <a:latin typeface="Times New Roman" panose="02020603050405020304" pitchFamily="18" charset="0"/>
                <a:cs typeface="Times New Roman" panose="02020603050405020304" pitchFamily="18" charset="0"/>
              </a:rPr>
              <a:t>FUTURE ENHANCEMENTS</a:t>
            </a:r>
          </a:p>
        </p:txBody>
      </p:sp>
      <p:sp>
        <p:nvSpPr>
          <p:cNvPr id="15" name="TextBox 14">
            <a:extLst>
              <a:ext uri="{FF2B5EF4-FFF2-40B4-BE49-F238E27FC236}">
                <a16:creationId xmlns:a16="http://schemas.microsoft.com/office/drawing/2014/main" id="{E6607661-8F15-A9D4-4617-2724BFF717F8}"/>
              </a:ext>
            </a:extLst>
          </p:cNvPr>
          <p:cNvSpPr txBox="1"/>
          <p:nvPr/>
        </p:nvSpPr>
        <p:spPr>
          <a:xfrm>
            <a:off x="127000" y="1041400"/>
            <a:ext cx="6324600" cy="2552109"/>
          </a:xfrm>
          <a:prstGeom prst="rect">
            <a:avLst/>
          </a:prstGeom>
          <a:noFill/>
        </p:spPr>
        <p:txBody>
          <a:bodyPr wrap="square">
            <a:spAutoFit/>
          </a:bodyPr>
          <a:lstStyle/>
          <a:p>
            <a:pPr marL="12700" marR="5080" algn="just">
              <a:lnSpc>
                <a:spcPct val="150000"/>
              </a:lnSpc>
              <a:spcBef>
                <a:spcPts val="65"/>
              </a:spcBef>
              <a:buSzPct val="95918"/>
              <a:buChar char="•"/>
              <a:tabLst>
                <a:tab pos="106680" algn="l"/>
              </a:tabLst>
            </a:pPr>
            <a:r>
              <a:rPr lang="en-US" sz="1200" dirty="0">
                <a:latin typeface="Times New Roman" panose="02020603050405020304" pitchFamily="18" charset="0"/>
                <a:cs typeface="Times New Roman" panose="02020603050405020304" pitchFamily="18" charset="0"/>
              </a:rPr>
              <a:t>Mobile Application: Develop a mobile application for the Tax Calculation to  allow users to easily Calculate Income Tax, receive notiﬁcations, and manage  their income and have insights on their mobile devices.</a:t>
            </a:r>
          </a:p>
          <a:p>
            <a:pPr marL="12700" marR="5080" algn="just">
              <a:lnSpc>
                <a:spcPct val="150000"/>
              </a:lnSpc>
              <a:spcBef>
                <a:spcPts val="5"/>
              </a:spcBef>
              <a:buSzPct val="95918"/>
              <a:buChar char="•"/>
              <a:tabLst>
                <a:tab pos="291465" algn="l"/>
              </a:tabLst>
            </a:pPr>
            <a:r>
              <a:rPr lang="en-US" sz="1200" dirty="0">
                <a:latin typeface="Times New Roman" panose="02020603050405020304" pitchFamily="18" charset="0"/>
                <a:cs typeface="Times New Roman" panose="02020603050405020304" pitchFamily="18" charset="0"/>
              </a:rPr>
              <a:t>Real-Time Availability: Implement real-time availability updates to provide  users with up-to-date information on Tax Calculations.</a:t>
            </a:r>
          </a:p>
          <a:p>
            <a:pPr marL="12700" marR="5080" algn="just">
              <a:lnSpc>
                <a:spcPct val="150000"/>
              </a:lnSpc>
              <a:buSzPct val="95918"/>
              <a:buChar char="•"/>
              <a:tabLst>
                <a:tab pos="194945" algn="l"/>
              </a:tabLst>
            </a:pPr>
            <a:r>
              <a:rPr lang="en-US" sz="1200" dirty="0">
                <a:latin typeface="Times New Roman" panose="02020603050405020304" pitchFamily="18" charset="0"/>
                <a:cs typeface="Times New Roman" panose="02020603050405020304" pitchFamily="18" charset="0"/>
              </a:rPr>
              <a:t>Other Tax calculating Options: Other Tax calculating Options such as Sales tax,  Deferred Tax Calculator, House Rent Allowance Calculator etc.</a:t>
            </a:r>
          </a:p>
          <a:p>
            <a:pPr marL="12700" marR="5080" algn="just">
              <a:lnSpc>
                <a:spcPct val="150000"/>
              </a:lnSpc>
              <a:buSzPct val="95918"/>
              <a:buChar char="•"/>
              <a:tabLst>
                <a:tab pos="106680" algn="l"/>
              </a:tabLst>
            </a:pPr>
            <a:r>
              <a:rPr lang="en-US" sz="1200" dirty="0">
                <a:latin typeface="Times New Roman" panose="02020603050405020304" pitchFamily="18" charset="0"/>
                <a:cs typeface="Times New Roman" panose="02020603050405020304" pitchFamily="18" charset="0"/>
              </a:rPr>
              <a:t>Different Version for each country : which provides extra features such as tax payment  recommendations, analytics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1000"/>
                                        <p:tgtEl>
                                          <p:spTgt spid="15"/>
                                        </p:tgtEl>
                                      </p:cBhvr>
                                    </p:animEffect>
                                    <p:anim calcmode="lin" valueType="num">
                                      <p:cBhvr>
                                        <p:cTn id="14" dur="1000" fill="hold"/>
                                        <p:tgtEl>
                                          <p:spTgt spid="15"/>
                                        </p:tgtEl>
                                        <p:attrNameLst>
                                          <p:attrName>ppt_x</p:attrName>
                                        </p:attrNameLst>
                                      </p:cBhvr>
                                      <p:tavLst>
                                        <p:tav tm="0">
                                          <p:val>
                                            <p:strVal val="#ppt_x"/>
                                          </p:val>
                                        </p:tav>
                                        <p:tav tm="100000">
                                          <p:val>
                                            <p:strVal val="#ppt_x"/>
                                          </p:val>
                                        </p:tav>
                                      </p:tavLst>
                                    </p:anim>
                                    <p:anim calcmode="lin" valueType="num">
                                      <p:cBhvr>
                                        <p:cTn id="15"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315874"/>
            <a:ext cx="1110615" cy="1591945"/>
          </a:xfrm>
          <a:custGeom>
            <a:avLst/>
            <a:gdLst/>
            <a:ahLst/>
            <a:cxnLst/>
            <a:rect l="l" t="t" r="r" b="b"/>
            <a:pathLst>
              <a:path w="1110615" h="1591945">
                <a:moveTo>
                  <a:pt x="0" y="0"/>
                </a:moveTo>
                <a:lnTo>
                  <a:pt x="60831" y="53358"/>
                </a:lnTo>
                <a:lnTo>
                  <a:pt x="92985" y="84567"/>
                </a:lnTo>
                <a:lnTo>
                  <a:pt x="124410" y="117070"/>
                </a:lnTo>
                <a:lnTo>
                  <a:pt x="155144" y="150800"/>
                </a:lnTo>
                <a:lnTo>
                  <a:pt x="185226" y="185690"/>
                </a:lnTo>
                <a:lnTo>
                  <a:pt x="214695" y="221669"/>
                </a:lnTo>
                <a:lnTo>
                  <a:pt x="243588" y="258672"/>
                </a:lnTo>
                <a:lnTo>
                  <a:pt x="271944" y="296628"/>
                </a:lnTo>
                <a:lnTo>
                  <a:pt x="299801" y="335471"/>
                </a:lnTo>
                <a:lnTo>
                  <a:pt x="327198" y="375132"/>
                </a:lnTo>
                <a:lnTo>
                  <a:pt x="354172" y="415542"/>
                </a:lnTo>
                <a:lnTo>
                  <a:pt x="380764" y="456634"/>
                </a:lnTo>
                <a:lnTo>
                  <a:pt x="407010" y="498340"/>
                </a:lnTo>
                <a:lnTo>
                  <a:pt x="432949" y="540591"/>
                </a:lnTo>
                <a:lnTo>
                  <a:pt x="458619" y="583319"/>
                </a:lnTo>
                <a:lnTo>
                  <a:pt x="484060" y="626456"/>
                </a:lnTo>
                <a:lnTo>
                  <a:pt x="509308" y="669934"/>
                </a:lnTo>
                <a:lnTo>
                  <a:pt x="534403" y="713685"/>
                </a:lnTo>
                <a:lnTo>
                  <a:pt x="559383" y="757640"/>
                </a:lnTo>
                <a:lnTo>
                  <a:pt x="584287" y="801731"/>
                </a:lnTo>
                <a:lnTo>
                  <a:pt x="609152" y="845891"/>
                </a:lnTo>
                <a:lnTo>
                  <a:pt x="634016" y="890050"/>
                </a:lnTo>
                <a:lnTo>
                  <a:pt x="658920" y="934142"/>
                </a:lnTo>
                <a:lnTo>
                  <a:pt x="683900" y="978097"/>
                </a:lnTo>
                <a:lnTo>
                  <a:pt x="708995" y="1021848"/>
                </a:lnTo>
                <a:lnTo>
                  <a:pt x="734243" y="1065325"/>
                </a:lnTo>
                <a:lnTo>
                  <a:pt x="759684" y="1108463"/>
                </a:lnTo>
                <a:lnTo>
                  <a:pt x="785354" y="1151191"/>
                </a:lnTo>
                <a:lnTo>
                  <a:pt x="811293" y="1193442"/>
                </a:lnTo>
                <a:lnTo>
                  <a:pt x="837539" y="1235147"/>
                </a:lnTo>
                <a:lnTo>
                  <a:pt x="864131" y="1276240"/>
                </a:lnTo>
                <a:lnTo>
                  <a:pt x="891105" y="1316650"/>
                </a:lnTo>
                <a:lnTo>
                  <a:pt x="918502" y="1356311"/>
                </a:lnTo>
                <a:lnTo>
                  <a:pt x="946359" y="1395153"/>
                </a:lnTo>
                <a:lnTo>
                  <a:pt x="974715" y="1433110"/>
                </a:lnTo>
                <a:lnTo>
                  <a:pt x="1003608" y="1470112"/>
                </a:lnTo>
                <a:lnTo>
                  <a:pt x="1033077" y="1506092"/>
                </a:lnTo>
                <a:lnTo>
                  <a:pt x="1063159" y="1540981"/>
                </a:lnTo>
                <a:lnTo>
                  <a:pt x="1093893" y="1574712"/>
                </a:lnTo>
                <a:lnTo>
                  <a:pt x="1110385" y="1591769"/>
                </a:lnTo>
              </a:path>
            </a:pathLst>
          </a:custGeom>
          <a:ln w="9491">
            <a:solidFill>
              <a:srgbClr val="332B2B"/>
            </a:solidFill>
          </a:ln>
        </p:spPr>
        <p:txBody>
          <a:bodyPr wrap="square" lIns="0" tIns="0" rIns="0" bIns="0" rtlCol="0"/>
          <a:lstStyle/>
          <a:p>
            <a:endParaRPr/>
          </a:p>
        </p:txBody>
      </p:sp>
      <p:grpSp>
        <p:nvGrpSpPr>
          <p:cNvPr id="3" name="object 3"/>
          <p:cNvGrpSpPr/>
          <p:nvPr/>
        </p:nvGrpSpPr>
        <p:grpSpPr>
          <a:xfrm>
            <a:off x="0" y="7365"/>
            <a:ext cx="6955155" cy="3900804"/>
            <a:chOff x="0" y="7365"/>
            <a:chExt cx="6955155" cy="3900804"/>
          </a:xfrm>
        </p:grpSpPr>
        <p:pic>
          <p:nvPicPr>
            <p:cNvPr id="4" name="object 4"/>
            <p:cNvPicPr/>
            <p:nvPr/>
          </p:nvPicPr>
          <p:blipFill>
            <a:blip r:embed="rId2" cstate="print"/>
            <a:stretch>
              <a:fillRect/>
            </a:stretch>
          </p:blipFill>
          <p:spPr>
            <a:xfrm>
              <a:off x="3902207" y="7365"/>
              <a:ext cx="3049875" cy="3900277"/>
            </a:xfrm>
            <a:prstGeom prst="rect">
              <a:avLst/>
            </a:prstGeom>
          </p:spPr>
        </p:pic>
        <p:sp>
          <p:nvSpPr>
            <p:cNvPr id="5" name="object 5"/>
            <p:cNvSpPr/>
            <p:nvPr/>
          </p:nvSpPr>
          <p:spPr>
            <a:xfrm>
              <a:off x="0" y="208584"/>
              <a:ext cx="6955155" cy="3517265"/>
            </a:xfrm>
            <a:custGeom>
              <a:avLst/>
              <a:gdLst/>
              <a:ahLst/>
              <a:cxnLst/>
              <a:rect l="l" t="t" r="r" b="b"/>
              <a:pathLst>
                <a:path w="6955155" h="3517265">
                  <a:moveTo>
                    <a:pt x="6954990" y="3497973"/>
                  </a:moveTo>
                  <a:lnTo>
                    <a:pt x="0" y="3497973"/>
                  </a:lnTo>
                  <a:lnTo>
                    <a:pt x="0" y="3517125"/>
                  </a:lnTo>
                  <a:lnTo>
                    <a:pt x="6954990" y="3517125"/>
                  </a:lnTo>
                  <a:lnTo>
                    <a:pt x="6954990" y="3497973"/>
                  </a:lnTo>
                  <a:close/>
                </a:path>
                <a:path w="6955155" h="351726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p>
          </p:txBody>
        </p:sp>
      </p:grpSp>
      <p:sp>
        <p:nvSpPr>
          <p:cNvPr id="6" name="object 6"/>
          <p:cNvSpPr txBox="1"/>
          <p:nvPr/>
        </p:nvSpPr>
        <p:spPr>
          <a:xfrm>
            <a:off x="630939" y="576362"/>
            <a:ext cx="3049874" cy="1597810"/>
          </a:xfrm>
          <a:prstGeom prst="rect">
            <a:avLst/>
          </a:prstGeom>
        </p:spPr>
        <p:txBody>
          <a:bodyPr vert="horz" wrap="square" lIns="0" tIns="9525" rIns="0" bIns="0" rtlCol="0">
            <a:spAutoFit/>
          </a:bodyPr>
          <a:lstStyle/>
          <a:p>
            <a:pPr marL="12700" marR="5080" algn="just">
              <a:lnSpc>
                <a:spcPct val="150000"/>
              </a:lnSpc>
              <a:spcBef>
                <a:spcPts val="60"/>
              </a:spcBef>
            </a:pPr>
            <a:r>
              <a:rPr lang="en-US" sz="1000" dirty="0">
                <a:latin typeface="Times New Roman" panose="02020603050405020304" pitchFamily="18" charset="0"/>
                <a:cs typeface="Times New Roman" panose="02020603050405020304" pitchFamily="18" charset="0"/>
              </a:rPr>
              <a:t>The project was successfully completed within the allotted time span. All the modules are tested separately and put  together to form the main system. Finally,  the modules are tested with real data and it  worked successfully. Thus the system has  fulﬁlled the entire objective deﬁned. Our  goal of developing this Income Tax  Calculation System has come to a good  result without many defects.</a:t>
            </a:r>
          </a:p>
        </p:txBody>
      </p:sp>
      <p:sp>
        <p:nvSpPr>
          <p:cNvPr id="7" name="object 7"/>
          <p:cNvSpPr txBox="1">
            <a:spLocks noGrp="1"/>
          </p:cNvSpPr>
          <p:nvPr>
            <p:ph type="title"/>
          </p:nvPr>
        </p:nvSpPr>
        <p:spPr>
          <a:xfrm>
            <a:off x="630939" y="231183"/>
            <a:ext cx="1216660" cy="322580"/>
          </a:xfrm>
          <a:prstGeom prst="rect">
            <a:avLst/>
          </a:prstGeom>
        </p:spPr>
        <p:txBody>
          <a:bodyPr vert="horz" wrap="square" lIns="0" tIns="12065" rIns="0" bIns="0" rtlCol="0">
            <a:spAutoFit/>
          </a:bodyPr>
          <a:lstStyle/>
          <a:p>
            <a:pPr marL="12700">
              <a:lnSpc>
                <a:spcPct val="100000"/>
              </a:lnSpc>
              <a:spcBef>
                <a:spcPts val="95"/>
              </a:spcBef>
            </a:pPr>
            <a:r>
              <a:rPr lang="en-IN" spc="15" dirty="0"/>
              <a:t>Conclusion</a:t>
            </a:r>
            <a:endParaRPr spc="15" dirty="0"/>
          </a:p>
        </p:txBody>
      </p:sp>
      <p:sp>
        <p:nvSpPr>
          <p:cNvPr id="9" name="TextBox 8">
            <a:extLst>
              <a:ext uri="{FF2B5EF4-FFF2-40B4-BE49-F238E27FC236}">
                <a16:creationId xmlns:a16="http://schemas.microsoft.com/office/drawing/2014/main" id="{FB55A031-C2C5-D84E-B77B-643C89A7C407}"/>
              </a:ext>
            </a:extLst>
          </p:cNvPr>
          <p:cNvSpPr txBox="1"/>
          <p:nvPr/>
        </p:nvSpPr>
        <p:spPr>
          <a:xfrm>
            <a:off x="508000" y="2333146"/>
            <a:ext cx="3610293" cy="707886"/>
          </a:xfrm>
          <a:prstGeom prst="rect">
            <a:avLst/>
          </a:prstGeom>
          <a:noFill/>
        </p:spPr>
        <p:txBody>
          <a:bodyPr wrap="square">
            <a:spAutoFit/>
          </a:bodyPr>
          <a:lstStyle/>
          <a:p>
            <a:r>
              <a:rPr lang="en-IN" sz="1400" dirty="0">
                <a:latin typeface="Times New Roman" panose="02020603050405020304" pitchFamily="18" charset="0"/>
                <a:cs typeface="Times New Roman" panose="02020603050405020304" pitchFamily="18" charset="0"/>
              </a:rPr>
              <a:t>GitHub Repo:</a:t>
            </a:r>
          </a:p>
          <a:p>
            <a:endParaRPr lang="en-IN" sz="1400" dirty="0"/>
          </a:p>
          <a:p>
            <a:r>
              <a:rPr lang="en-IN" sz="1200" dirty="0">
                <a:latin typeface="Times New Roman" panose="02020603050405020304" pitchFamily="18" charset="0"/>
                <a:cs typeface="Times New Roman" panose="02020603050405020304" pitchFamily="18" charset="0"/>
              </a:rPr>
              <a:t>https://github.com/asimthaha/tax-calculator-django.git</a:t>
            </a:r>
          </a:p>
        </p:txBody>
      </p:sp>
      <p:pic>
        <p:nvPicPr>
          <p:cNvPr id="10" name="object 15">
            <a:extLst>
              <a:ext uri="{FF2B5EF4-FFF2-40B4-BE49-F238E27FC236}">
                <a16:creationId xmlns:a16="http://schemas.microsoft.com/office/drawing/2014/main" id="{4F2AB069-168D-F68A-D714-0158410B4797}"/>
              </a:ext>
            </a:extLst>
          </p:cNvPr>
          <p:cNvPicPr/>
          <p:nvPr/>
        </p:nvPicPr>
        <p:blipFill>
          <a:blip r:embed="rId3" cstate="print"/>
          <a:stretch>
            <a:fillRect/>
          </a:stretch>
        </p:blipFill>
        <p:spPr>
          <a:xfrm>
            <a:off x="4118293" y="553763"/>
            <a:ext cx="2712470" cy="3149253"/>
          </a:xfrm>
          <a:prstGeom prst="rect">
            <a:avLst/>
          </a:prstGeom>
        </p:spPr>
      </p:pic>
    </p:spTree>
    <p:extLst>
      <p:ext uri="{BB962C8B-B14F-4D97-AF65-F5344CB8AC3E}">
        <p14:creationId xmlns:p14="http://schemas.microsoft.com/office/powerpoint/2010/main" val="47293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4976285" y="2131915"/>
            <a:ext cx="1979295" cy="1776095"/>
          </a:xfrm>
          <a:custGeom>
            <a:avLst/>
            <a:gdLst/>
            <a:ahLst/>
            <a:cxnLst/>
            <a:rect l="l" t="t" r="r" b="b"/>
            <a:pathLst>
              <a:path w="1979295" h="1776095">
                <a:moveTo>
                  <a:pt x="1978708" y="0"/>
                </a:moveTo>
                <a:lnTo>
                  <a:pt x="1936610" y="4564"/>
                </a:lnTo>
                <a:lnTo>
                  <a:pt x="1886825" y="12226"/>
                </a:lnTo>
                <a:lnTo>
                  <a:pt x="1838432" y="21930"/>
                </a:lnTo>
                <a:lnTo>
                  <a:pt x="1791387" y="33609"/>
                </a:lnTo>
                <a:lnTo>
                  <a:pt x="1745644" y="47198"/>
                </a:lnTo>
                <a:lnTo>
                  <a:pt x="1701158" y="62632"/>
                </a:lnTo>
                <a:lnTo>
                  <a:pt x="1657885" y="79843"/>
                </a:lnTo>
                <a:lnTo>
                  <a:pt x="1615779" y="98767"/>
                </a:lnTo>
                <a:lnTo>
                  <a:pt x="1574795" y="119338"/>
                </a:lnTo>
                <a:lnTo>
                  <a:pt x="1534890" y="141489"/>
                </a:lnTo>
                <a:lnTo>
                  <a:pt x="1496017" y="165155"/>
                </a:lnTo>
                <a:lnTo>
                  <a:pt x="1458132" y="190269"/>
                </a:lnTo>
                <a:lnTo>
                  <a:pt x="1421191" y="216767"/>
                </a:lnTo>
                <a:lnTo>
                  <a:pt x="1385147" y="244582"/>
                </a:lnTo>
                <a:lnTo>
                  <a:pt x="1349956" y="273649"/>
                </a:lnTo>
                <a:lnTo>
                  <a:pt x="1315574" y="303901"/>
                </a:lnTo>
                <a:lnTo>
                  <a:pt x="1281955" y="335272"/>
                </a:lnTo>
                <a:lnTo>
                  <a:pt x="1249055" y="367698"/>
                </a:lnTo>
                <a:lnTo>
                  <a:pt x="1216828" y="401111"/>
                </a:lnTo>
                <a:lnTo>
                  <a:pt x="1185230" y="435446"/>
                </a:lnTo>
                <a:lnTo>
                  <a:pt x="1154216" y="470638"/>
                </a:lnTo>
                <a:lnTo>
                  <a:pt x="1123740" y="506620"/>
                </a:lnTo>
                <a:lnTo>
                  <a:pt x="1093759" y="543326"/>
                </a:lnTo>
                <a:lnTo>
                  <a:pt x="1064226" y="580691"/>
                </a:lnTo>
                <a:lnTo>
                  <a:pt x="1035098" y="618648"/>
                </a:lnTo>
                <a:lnTo>
                  <a:pt x="1006329" y="657133"/>
                </a:lnTo>
                <a:lnTo>
                  <a:pt x="977874" y="696079"/>
                </a:lnTo>
                <a:lnTo>
                  <a:pt x="949689" y="735419"/>
                </a:lnTo>
                <a:lnTo>
                  <a:pt x="921728" y="775089"/>
                </a:lnTo>
                <a:lnTo>
                  <a:pt x="893947" y="815023"/>
                </a:lnTo>
                <a:lnTo>
                  <a:pt x="866300" y="855154"/>
                </a:lnTo>
                <a:lnTo>
                  <a:pt x="838744" y="895417"/>
                </a:lnTo>
                <a:lnTo>
                  <a:pt x="811232" y="935745"/>
                </a:lnTo>
                <a:lnTo>
                  <a:pt x="783720" y="976074"/>
                </a:lnTo>
                <a:lnTo>
                  <a:pt x="756164" y="1016337"/>
                </a:lnTo>
                <a:lnTo>
                  <a:pt x="728517" y="1056468"/>
                </a:lnTo>
                <a:lnTo>
                  <a:pt x="700736" y="1096401"/>
                </a:lnTo>
                <a:lnTo>
                  <a:pt x="672775" y="1136071"/>
                </a:lnTo>
                <a:lnTo>
                  <a:pt x="644590" y="1175412"/>
                </a:lnTo>
                <a:lnTo>
                  <a:pt x="616135" y="1214357"/>
                </a:lnTo>
                <a:lnTo>
                  <a:pt x="587366" y="1252842"/>
                </a:lnTo>
                <a:lnTo>
                  <a:pt x="558238" y="1290799"/>
                </a:lnTo>
                <a:lnTo>
                  <a:pt x="528705" y="1328164"/>
                </a:lnTo>
                <a:lnTo>
                  <a:pt x="498724" y="1364871"/>
                </a:lnTo>
                <a:lnTo>
                  <a:pt x="468248" y="1400852"/>
                </a:lnTo>
                <a:lnTo>
                  <a:pt x="437234" y="1436044"/>
                </a:lnTo>
                <a:lnTo>
                  <a:pt x="405636" y="1470379"/>
                </a:lnTo>
                <a:lnTo>
                  <a:pt x="373409" y="1503793"/>
                </a:lnTo>
                <a:lnTo>
                  <a:pt x="340509" y="1536218"/>
                </a:lnTo>
                <a:lnTo>
                  <a:pt x="306890" y="1567589"/>
                </a:lnTo>
                <a:lnTo>
                  <a:pt x="272508" y="1597841"/>
                </a:lnTo>
                <a:lnTo>
                  <a:pt x="237317" y="1626908"/>
                </a:lnTo>
                <a:lnTo>
                  <a:pt x="201273" y="1654723"/>
                </a:lnTo>
                <a:lnTo>
                  <a:pt x="164332" y="1681221"/>
                </a:lnTo>
                <a:lnTo>
                  <a:pt x="126447" y="1706336"/>
                </a:lnTo>
                <a:lnTo>
                  <a:pt x="87574" y="1730002"/>
                </a:lnTo>
                <a:lnTo>
                  <a:pt x="47669" y="1752153"/>
                </a:lnTo>
                <a:lnTo>
                  <a:pt x="6685" y="1772723"/>
                </a:lnTo>
                <a:lnTo>
                  <a:pt x="0" y="1775728"/>
                </a:lnTo>
              </a:path>
            </a:pathLst>
          </a:custGeom>
          <a:ln w="9521">
            <a:solidFill>
              <a:srgbClr val="332B2B"/>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4" name="object 4"/>
          <p:cNvSpPr/>
          <p:nvPr/>
        </p:nvSpPr>
        <p:spPr>
          <a:xfrm>
            <a:off x="0" y="208355"/>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p:nvPr/>
        </p:nvSpPr>
        <p:spPr>
          <a:xfrm>
            <a:off x="0" y="3707396"/>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DD105682-38CA-94E3-7168-2E5B36A6D13B}"/>
              </a:ext>
            </a:extLst>
          </p:cNvPr>
          <p:cNvSpPr txBox="1"/>
          <p:nvPr/>
        </p:nvSpPr>
        <p:spPr>
          <a:xfrm>
            <a:off x="3406620" y="525325"/>
            <a:ext cx="2559312" cy="392415"/>
          </a:xfrm>
          <a:prstGeom prst="rect">
            <a:avLst/>
          </a:prstGeom>
          <a:noFill/>
        </p:spPr>
        <p:txBody>
          <a:bodyPr wrap="square" rtlCol="0">
            <a:spAutoFit/>
          </a:bodyPr>
          <a:lstStyle/>
          <a:p>
            <a:r>
              <a:rPr lang="en-IN" sz="1950" dirty="0">
                <a:latin typeface="Times New Roman" panose="02020603050405020304" pitchFamily="18" charset="0"/>
                <a:cs typeface="Times New Roman" panose="02020603050405020304" pitchFamily="18" charset="0"/>
              </a:rPr>
              <a:t>REFERENCES</a:t>
            </a:r>
          </a:p>
        </p:txBody>
      </p:sp>
      <p:sp>
        <p:nvSpPr>
          <p:cNvPr id="11" name="TextBox 10">
            <a:extLst>
              <a:ext uri="{FF2B5EF4-FFF2-40B4-BE49-F238E27FC236}">
                <a16:creationId xmlns:a16="http://schemas.microsoft.com/office/drawing/2014/main" id="{29744793-6C17-9040-2335-4FAFD3AAE7A4}"/>
              </a:ext>
            </a:extLst>
          </p:cNvPr>
          <p:cNvSpPr txBox="1"/>
          <p:nvPr/>
        </p:nvSpPr>
        <p:spPr>
          <a:xfrm>
            <a:off x="3352776" y="1004788"/>
            <a:ext cx="2667000" cy="1167114"/>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it-IT" sz="1200" dirty="0">
                <a:uFill>
                  <a:solidFill>
                    <a:srgbClr val="000000"/>
                  </a:solidFill>
                </a:uFill>
                <a:latin typeface="Times New Roman" panose="02020603050405020304" pitchFamily="18" charset="0"/>
                <a:cs typeface="Times New Roman" panose="02020603050405020304" pitchFamily="18" charset="0"/>
                <a:hlinkClick r:id="rId2"/>
              </a:rPr>
              <a:t>htt</a:t>
            </a:r>
            <a:r>
              <a:rPr lang="it-IT" sz="1200" dirty="0">
                <a:latin typeface="Times New Roman" panose="02020603050405020304" pitchFamily="18" charset="0"/>
                <a:cs typeface="Times New Roman" panose="02020603050405020304" pitchFamily="18" charset="0"/>
                <a:hlinkClick r:id="rId2"/>
              </a:rPr>
              <a:t>ps://incometaxindia.gov.in/Pages/default.  </a:t>
            </a:r>
            <a:r>
              <a:rPr lang="it-IT" sz="1200" dirty="0">
                <a:uFill>
                  <a:solidFill>
                    <a:srgbClr val="000000"/>
                  </a:solidFill>
                </a:uFill>
                <a:latin typeface="Times New Roman" panose="02020603050405020304" pitchFamily="18" charset="0"/>
                <a:cs typeface="Times New Roman" panose="02020603050405020304" pitchFamily="18" charset="0"/>
                <a:hlinkClick r:id="rId2"/>
              </a:rPr>
              <a:t>As</a:t>
            </a:r>
            <a:r>
              <a:rPr lang="it-IT" sz="1200" dirty="0">
                <a:latin typeface="Times New Roman" panose="02020603050405020304" pitchFamily="18" charset="0"/>
                <a:cs typeface="Times New Roman" panose="02020603050405020304" pitchFamily="18" charset="0"/>
                <a:hlinkClick r:id="rId2"/>
              </a:rPr>
              <a:t>px</a:t>
            </a:r>
            <a:endParaRPr lang="it-IT" sz="1200" dirty="0">
              <a:latin typeface="Times New Roman" panose="02020603050405020304" pitchFamily="18" charset="0"/>
              <a:cs typeface="Times New Roman" panose="02020603050405020304" pitchFamily="18" charset="0"/>
            </a:endParaRPr>
          </a:p>
          <a:p>
            <a:pPr marL="171450" indent="-171450">
              <a:lnSpc>
                <a:spcPct val="150000"/>
              </a:lnSpc>
              <a:buFont typeface="Arial" panose="020B0604020202020204" pitchFamily="34" charset="0"/>
              <a:buChar char="•"/>
            </a:pPr>
            <a:r>
              <a:rPr lang="en-IN" sz="1200" u="heavy" spc="-50" dirty="0">
                <a:uFill>
                  <a:solidFill>
                    <a:srgbClr val="000000"/>
                  </a:solidFill>
                </a:uFill>
                <a:latin typeface="Times New Roman" panose="02020603050405020304" pitchFamily="18" charset="0"/>
                <a:cs typeface="Times New Roman" panose="02020603050405020304" pitchFamily="18" charset="0"/>
                <a:hlinkClick r:id="rId3"/>
              </a:rPr>
              <a:t>htt</a:t>
            </a:r>
            <a:r>
              <a:rPr lang="en-IN" sz="1200" spc="-50" dirty="0">
                <a:latin typeface="Times New Roman" panose="02020603050405020304" pitchFamily="18" charset="0"/>
                <a:cs typeface="Times New Roman" panose="02020603050405020304" pitchFamily="18" charset="0"/>
                <a:hlinkClick r:id="rId3"/>
              </a:rPr>
              <a:t>ps://groww.in/calculators/income-tax- </a:t>
            </a:r>
            <a:r>
              <a:rPr lang="en-IN" sz="1200" spc="-1060" dirty="0">
                <a:latin typeface="Times New Roman" panose="02020603050405020304" pitchFamily="18" charset="0"/>
                <a:cs typeface="Times New Roman" panose="02020603050405020304" pitchFamily="18" charset="0"/>
                <a:hlinkClick r:id="rId3"/>
              </a:rPr>
              <a:t> </a:t>
            </a:r>
            <a:r>
              <a:rPr lang="en-IN" sz="1200" u="heavy" spc="35" dirty="0">
                <a:uFill>
                  <a:solidFill>
                    <a:srgbClr val="000000"/>
                  </a:solidFill>
                </a:uFill>
                <a:latin typeface="Times New Roman" panose="02020603050405020304" pitchFamily="18" charset="0"/>
                <a:cs typeface="Times New Roman" panose="02020603050405020304" pitchFamily="18" charset="0"/>
                <a:hlinkClick r:id="rId3"/>
              </a:rPr>
              <a:t>calculator</a:t>
            </a:r>
            <a:endParaRPr lang="en-IN" sz="1200" u="heavy" spc="35" dirty="0">
              <a:uFill>
                <a:solidFill>
                  <a:srgbClr val="000000"/>
                </a:solidFill>
              </a:uFill>
              <a:latin typeface="Times New Roman" panose="02020603050405020304" pitchFamily="18" charset="0"/>
              <a:cs typeface="Times New Roman" panose="02020603050405020304" pitchFamily="18" charset="0"/>
            </a:endParaRPr>
          </a:p>
        </p:txBody>
      </p:sp>
      <p:pic>
        <p:nvPicPr>
          <p:cNvPr id="7" name="object 4">
            <a:extLst>
              <a:ext uri="{FF2B5EF4-FFF2-40B4-BE49-F238E27FC236}">
                <a16:creationId xmlns:a16="http://schemas.microsoft.com/office/drawing/2014/main" id="{41E18BB3-B739-3CF3-2BA2-0C82C65CDB28}"/>
              </a:ext>
            </a:extLst>
          </p:cNvPr>
          <p:cNvPicPr/>
          <p:nvPr/>
        </p:nvPicPr>
        <p:blipFill>
          <a:blip r:embed="rId4" cstate="print"/>
          <a:stretch>
            <a:fillRect/>
          </a:stretch>
        </p:blipFill>
        <p:spPr>
          <a:xfrm>
            <a:off x="431800" y="721532"/>
            <a:ext cx="2559312" cy="2438705"/>
          </a:xfrm>
          <a:prstGeom prst="rect">
            <a:avLst/>
          </a:prstGeom>
        </p:spPr>
      </p:pic>
    </p:spTree>
    <p:extLst>
      <p:ext uri="{BB962C8B-B14F-4D97-AF65-F5344CB8AC3E}">
        <p14:creationId xmlns:p14="http://schemas.microsoft.com/office/powerpoint/2010/main" val="3223267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720016" y="966864"/>
            <a:ext cx="1510030" cy="584835"/>
          </a:xfrm>
          <a:prstGeom prst="rect">
            <a:avLst/>
          </a:prstGeom>
        </p:spPr>
        <p:txBody>
          <a:bodyPr vert="horz" wrap="square" lIns="0" tIns="14604" rIns="0" bIns="0" rtlCol="0">
            <a:spAutoFit/>
          </a:bodyPr>
          <a:lstStyle/>
          <a:p>
            <a:pPr marL="12700">
              <a:lnSpc>
                <a:spcPct val="100000"/>
              </a:lnSpc>
              <a:spcBef>
                <a:spcPts val="114"/>
              </a:spcBef>
            </a:pPr>
            <a:r>
              <a:rPr sz="3650" spc="35" dirty="0">
                <a:solidFill>
                  <a:srgbClr val="332B2B"/>
                </a:solidFill>
                <a:latin typeface="Cambria"/>
                <a:cs typeface="Cambria"/>
              </a:rPr>
              <a:t>Than</a:t>
            </a:r>
            <a:r>
              <a:rPr sz="3650" dirty="0">
                <a:solidFill>
                  <a:srgbClr val="332B2B"/>
                </a:solidFill>
                <a:latin typeface="Cambria"/>
                <a:cs typeface="Cambria"/>
              </a:rPr>
              <a:t>k</a:t>
            </a:r>
            <a:r>
              <a:rPr sz="3650" spc="65" dirty="0">
                <a:solidFill>
                  <a:srgbClr val="332B2B"/>
                </a:solidFill>
                <a:latin typeface="Cambria"/>
                <a:cs typeface="Cambria"/>
              </a:rPr>
              <a:t>s</a:t>
            </a:r>
            <a:endParaRPr sz="3650" dirty="0">
              <a:latin typeface="Cambria"/>
              <a:cs typeface="Cambria"/>
            </a:endParaRPr>
          </a:p>
        </p:txBody>
      </p:sp>
      <p:sp>
        <p:nvSpPr>
          <p:cNvPr id="3" name="object 3"/>
          <p:cNvSpPr txBox="1"/>
          <p:nvPr/>
        </p:nvSpPr>
        <p:spPr>
          <a:xfrm>
            <a:off x="2596909" y="1668953"/>
            <a:ext cx="1753235" cy="481414"/>
          </a:xfrm>
          <a:prstGeom prst="rect">
            <a:avLst/>
          </a:prstGeom>
        </p:spPr>
        <p:txBody>
          <a:bodyPr vert="horz" wrap="square" lIns="0" tIns="8255" rIns="0" bIns="0" rtlCol="0">
            <a:spAutoFit/>
          </a:bodyPr>
          <a:lstStyle/>
          <a:p>
            <a:pPr marL="12700" marR="5080" algn="ctr">
              <a:lnSpc>
                <a:spcPct val="105100"/>
              </a:lnSpc>
              <a:spcBef>
                <a:spcPts val="65"/>
              </a:spcBef>
            </a:pPr>
            <a:r>
              <a:rPr sz="950" spc="70" dirty="0">
                <a:solidFill>
                  <a:srgbClr val="382F2F"/>
                </a:solidFill>
                <a:latin typeface="Verdana"/>
                <a:cs typeface="Verdana"/>
              </a:rPr>
              <a:t>D</a:t>
            </a:r>
            <a:r>
              <a:rPr sz="950" spc="30" dirty="0">
                <a:solidFill>
                  <a:srgbClr val="332B2B"/>
                </a:solidFill>
                <a:latin typeface="Verdana"/>
                <a:cs typeface="Verdana"/>
              </a:rPr>
              <a:t>o</a:t>
            </a:r>
            <a:r>
              <a:rPr sz="950" spc="-80" dirty="0">
                <a:solidFill>
                  <a:srgbClr val="332B2B"/>
                </a:solidFill>
                <a:latin typeface="Verdana"/>
                <a:cs typeface="Verdana"/>
              </a:rPr>
              <a:t> </a:t>
            </a:r>
            <a:r>
              <a:rPr sz="950" spc="-50" dirty="0">
                <a:solidFill>
                  <a:srgbClr val="382F2F"/>
                </a:solidFill>
                <a:latin typeface="Verdana"/>
                <a:cs typeface="Verdana"/>
              </a:rPr>
              <a:t>y</a:t>
            </a:r>
            <a:r>
              <a:rPr sz="950" spc="30" dirty="0">
                <a:solidFill>
                  <a:srgbClr val="332B2B"/>
                </a:solidFill>
                <a:latin typeface="Verdana"/>
                <a:cs typeface="Verdana"/>
              </a:rPr>
              <a:t>o</a:t>
            </a:r>
            <a:r>
              <a:rPr sz="950" spc="50" dirty="0">
                <a:solidFill>
                  <a:srgbClr val="332B2B"/>
                </a:solidFill>
                <a:latin typeface="Verdana"/>
                <a:cs typeface="Verdana"/>
              </a:rPr>
              <a:t>u</a:t>
            </a:r>
            <a:r>
              <a:rPr sz="950" spc="-80" dirty="0">
                <a:solidFill>
                  <a:srgbClr val="332B2B"/>
                </a:solidFill>
                <a:latin typeface="Verdana"/>
                <a:cs typeface="Verdana"/>
              </a:rPr>
              <a:t> </a:t>
            </a:r>
            <a:r>
              <a:rPr sz="950" spc="55" dirty="0">
                <a:solidFill>
                  <a:srgbClr val="382F2F"/>
                </a:solidFill>
                <a:latin typeface="Verdana"/>
                <a:cs typeface="Verdana"/>
              </a:rPr>
              <a:t>h</a:t>
            </a:r>
            <a:r>
              <a:rPr sz="950" spc="-10" dirty="0">
                <a:solidFill>
                  <a:srgbClr val="382F2F"/>
                </a:solidFill>
                <a:latin typeface="Verdana"/>
                <a:cs typeface="Verdana"/>
              </a:rPr>
              <a:t>a</a:t>
            </a:r>
            <a:r>
              <a:rPr sz="950" spc="-50" dirty="0">
                <a:solidFill>
                  <a:srgbClr val="382F2F"/>
                </a:solidFill>
                <a:latin typeface="Verdana"/>
                <a:cs typeface="Verdana"/>
              </a:rPr>
              <a:t>v</a:t>
            </a:r>
            <a:r>
              <a:rPr sz="950" spc="20" dirty="0">
                <a:solidFill>
                  <a:srgbClr val="332B2B"/>
                </a:solidFill>
                <a:latin typeface="Verdana"/>
                <a:cs typeface="Verdana"/>
              </a:rPr>
              <a:t>e</a:t>
            </a:r>
            <a:r>
              <a:rPr lang="en-IN" sz="950" spc="-80" dirty="0">
                <a:solidFill>
                  <a:srgbClr val="332B2B"/>
                </a:solidFill>
                <a:latin typeface="Verdana"/>
                <a:cs typeface="Verdana"/>
              </a:rPr>
              <a:t> </a:t>
            </a:r>
            <a:r>
              <a:rPr lang="en-IN" sz="950" dirty="0">
                <a:solidFill>
                  <a:srgbClr val="332B2B"/>
                </a:solidFill>
                <a:latin typeface="Verdana"/>
                <a:cs typeface="Verdana"/>
              </a:rPr>
              <a:t>a</a:t>
            </a:r>
            <a:r>
              <a:rPr lang="en-IN" sz="950" spc="45" dirty="0">
                <a:solidFill>
                  <a:srgbClr val="332B2B"/>
                </a:solidFill>
                <a:latin typeface="Verdana"/>
                <a:cs typeface="Verdana"/>
              </a:rPr>
              <a:t>n</a:t>
            </a:r>
            <a:r>
              <a:rPr lang="en-IN" sz="950" spc="-35" dirty="0">
                <a:solidFill>
                  <a:srgbClr val="382F2F"/>
                </a:solidFill>
                <a:latin typeface="Verdana"/>
                <a:cs typeface="Verdana"/>
              </a:rPr>
              <a:t>y</a:t>
            </a:r>
            <a:r>
              <a:rPr lang="en-IN" sz="950" spc="-80" dirty="0">
                <a:solidFill>
                  <a:srgbClr val="382F2F"/>
                </a:solidFill>
                <a:latin typeface="Verdana"/>
                <a:cs typeface="Verdana"/>
              </a:rPr>
              <a:t> </a:t>
            </a:r>
            <a:r>
              <a:rPr lang="en-IN" sz="950" spc="65" dirty="0">
                <a:solidFill>
                  <a:srgbClr val="382F2F"/>
                </a:solidFill>
                <a:latin typeface="Verdana"/>
                <a:cs typeface="Verdana"/>
              </a:rPr>
              <a:t>q</a:t>
            </a:r>
            <a:r>
              <a:rPr lang="en-IN" sz="950" spc="50" dirty="0">
                <a:solidFill>
                  <a:srgbClr val="382F2F"/>
                </a:solidFill>
                <a:latin typeface="Verdana"/>
                <a:cs typeface="Verdana"/>
              </a:rPr>
              <a:t>u</a:t>
            </a:r>
            <a:r>
              <a:rPr lang="en-IN" sz="950" spc="20" dirty="0">
                <a:solidFill>
                  <a:srgbClr val="382F2F"/>
                </a:solidFill>
                <a:latin typeface="Verdana"/>
                <a:cs typeface="Verdana"/>
              </a:rPr>
              <a:t>e</a:t>
            </a:r>
            <a:r>
              <a:rPr lang="en-IN" sz="950" spc="-20" dirty="0">
                <a:solidFill>
                  <a:srgbClr val="382F2F"/>
                </a:solidFill>
                <a:latin typeface="Verdana"/>
                <a:cs typeface="Verdana"/>
              </a:rPr>
              <a:t>s</a:t>
            </a:r>
            <a:r>
              <a:rPr lang="en-IN" sz="950" spc="10" dirty="0">
                <a:solidFill>
                  <a:srgbClr val="382F2F"/>
                </a:solidFill>
                <a:latin typeface="Verdana"/>
                <a:cs typeface="Verdana"/>
              </a:rPr>
              <a:t>ti</a:t>
            </a:r>
            <a:r>
              <a:rPr lang="en-IN" sz="950" spc="30" dirty="0">
                <a:solidFill>
                  <a:srgbClr val="382F2F"/>
                </a:solidFill>
                <a:latin typeface="Verdana"/>
                <a:cs typeface="Verdana"/>
              </a:rPr>
              <a:t>o</a:t>
            </a:r>
            <a:r>
              <a:rPr lang="en-IN" sz="950" spc="55" dirty="0">
                <a:solidFill>
                  <a:srgbClr val="332B2B"/>
                </a:solidFill>
                <a:latin typeface="Verdana"/>
                <a:cs typeface="Verdana"/>
              </a:rPr>
              <a:t>n</a:t>
            </a:r>
            <a:r>
              <a:rPr lang="en-IN" sz="950" spc="-40" dirty="0">
                <a:solidFill>
                  <a:srgbClr val="332B2B"/>
                </a:solidFill>
                <a:latin typeface="Verdana"/>
                <a:cs typeface="Verdana"/>
              </a:rPr>
              <a:t>s</a:t>
            </a:r>
          </a:p>
          <a:p>
            <a:pPr marL="12700" marR="5080" algn="ctr">
              <a:lnSpc>
                <a:spcPct val="105100"/>
              </a:lnSpc>
              <a:spcBef>
                <a:spcPts val="65"/>
              </a:spcBef>
            </a:pPr>
            <a:r>
              <a:rPr lang="en-IN" sz="950" spc="-40" dirty="0">
                <a:solidFill>
                  <a:srgbClr val="332B2B"/>
                </a:solidFill>
                <a:latin typeface="Verdana"/>
                <a:cs typeface="Verdana"/>
              </a:rPr>
              <a:t>?</a:t>
            </a:r>
          </a:p>
          <a:p>
            <a:pPr marL="12700" marR="5080" algn="ctr">
              <a:lnSpc>
                <a:spcPct val="105100"/>
              </a:lnSpc>
              <a:spcBef>
                <a:spcPts val="65"/>
              </a:spcBef>
            </a:pPr>
            <a:endParaRPr sz="950" dirty="0">
              <a:latin typeface="Verdana"/>
              <a:cs typeface="Verdana"/>
            </a:endParaRPr>
          </a:p>
        </p:txBody>
      </p:sp>
      <p:sp>
        <p:nvSpPr>
          <p:cNvPr id="4" name="object 4"/>
          <p:cNvSpPr/>
          <p:nvPr/>
        </p:nvSpPr>
        <p:spPr>
          <a:xfrm>
            <a:off x="2692146" y="2471762"/>
            <a:ext cx="418465" cy="418465"/>
          </a:xfrm>
          <a:custGeom>
            <a:avLst/>
            <a:gdLst/>
            <a:ahLst/>
            <a:cxnLst/>
            <a:rect l="l" t="t" r="r" b="b"/>
            <a:pathLst>
              <a:path w="418464" h="418464">
                <a:moveTo>
                  <a:pt x="317398" y="97269"/>
                </a:moveTo>
                <a:lnTo>
                  <a:pt x="274561" y="97269"/>
                </a:lnTo>
                <a:lnTo>
                  <a:pt x="255473" y="101130"/>
                </a:lnTo>
                <a:lnTo>
                  <a:pt x="239877" y="111658"/>
                </a:lnTo>
                <a:lnTo>
                  <a:pt x="229349" y="127266"/>
                </a:lnTo>
                <a:lnTo>
                  <a:pt x="225488" y="146342"/>
                </a:lnTo>
                <a:lnTo>
                  <a:pt x="225488" y="203161"/>
                </a:lnTo>
                <a:lnTo>
                  <a:pt x="219964" y="208699"/>
                </a:lnTo>
                <a:lnTo>
                  <a:pt x="168732" y="208699"/>
                </a:lnTo>
                <a:lnTo>
                  <a:pt x="168732" y="243852"/>
                </a:lnTo>
                <a:lnTo>
                  <a:pt x="219964" y="243852"/>
                </a:lnTo>
                <a:lnTo>
                  <a:pt x="225488" y="249389"/>
                </a:lnTo>
                <a:lnTo>
                  <a:pt x="225488" y="418338"/>
                </a:lnTo>
                <a:lnTo>
                  <a:pt x="260654" y="418338"/>
                </a:lnTo>
                <a:lnTo>
                  <a:pt x="260654" y="249389"/>
                </a:lnTo>
                <a:lnTo>
                  <a:pt x="266179" y="243852"/>
                </a:lnTo>
                <a:lnTo>
                  <a:pt x="317398" y="243852"/>
                </a:lnTo>
                <a:lnTo>
                  <a:pt x="317398" y="208699"/>
                </a:lnTo>
                <a:lnTo>
                  <a:pt x="272999" y="208699"/>
                </a:lnTo>
                <a:lnTo>
                  <a:pt x="266179" y="208699"/>
                </a:lnTo>
                <a:lnTo>
                  <a:pt x="260654" y="203161"/>
                </a:lnTo>
                <a:lnTo>
                  <a:pt x="260654" y="138671"/>
                </a:lnTo>
                <a:lnTo>
                  <a:pt x="266890" y="132435"/>
                </a:lnTo>
                <a:lnTo>
                  <a:pt x="317398" y="132435"/>
                </a:lnTo>
                <a:lnTo>
                  <a:pt x="317398" y="97269"/>
                </a:lnTo>
                <a:close/>
              </a:path>
              <a:path w="418464" h="418464">
                <a:moveTo>
                  <a:pt x="418338" y="50952"/>
                </a:moveTo>
                <a:lnTo>
                  <a:pt x="414324" y="31140"/>
                </a:lnTo>
                <a:lnTo>
                  <a:pt x="403390" y="14935"/>
                </a:lnTo>
                <a:lnTo>
                  <a:pt x="387197" y="4013"/>
                </a:lnTo>
                <a:lnTo>
                  <a:pt x="367385" y="0"/>
                </a:lnTo>
                <a:lnTo>
                  <a:pt x="50952" y="0"/>
                </a:lnTo>
                <a:lnTo>
                  <a:pt x="31140" y="4013"/>
                </a:lnTo>
                <a:lnTo>
                  <a:pt x="14935" y="14935"/>
                </a:lnTo>
                <a:lnTo>
                  <a:pt x="4013" y="31140"/>
                </a:lnTo>
                <a:lnTo>
                  <a:pt x="0" y="50952"/>
                </a:lnTo>
                <a:lnTo>
                  <a:pt x="0" y="367385"/>
                </a:lnTo>
                <a:lnTo>
                  <a:pt x="4013" y="387197"/>
                </a:lnTo>
                <a:lnTo>
                  <a:pt x="14935" y="403390"/>
                </a:lnTo>
                <a:lnTo>
                  <a:pt x="31140" y="414324"/>
                </a:lnTo>
                <a:lnTo>
                  <a:pt x="50952" y="418338"/>
                </a:lnTo>
                <a:lnTo>
                  <a:pt x="200787" y="418338"/>
                </a:lnTo>
                <a:lnTo>
                  <a:pt x="200787" y="268554"/>
                </a:lnTo>
                <a:lnTo>
                  <a:pt x="149567" y="268554"/>
                </a:lnTo>
                <a:lnTo>
                  <a:pt x="144030" y="263029"/>
                </a:lnTo>
                <a:lnTo>
                  <a:pt x="144030" y="189522"/>
                </a:lnTo>
                <a:lnTo>
                  <a:pt x="149567" y="183984"/>
                </a:lnTo>
                <a:lnTo>
                  <a:pt x="200787" y="183984"/>
                </a:lnTo>
                <a:lnTo>
                  <a:pt x="200787" y="146342"/>
                </a:lnTo>
                <a:lnTo>
                  <a:pt x="206590" y="117652"/>
                </a:lnTo>
                <a:lnTo>
                  <a:pt x="222415" y="94208"/>
                </a:lnTo>
                <a:lnTo>
                  <a:pt x="245872" y="78371"/>
                </a:lnTo>
                <a:lnTo>
                  <a:pt x="274561" y="72567"/>
                </a:lnTo>
                <a:lnTo>
                  <a:pt x="336575" y="72567"/>
                </a:lnTo>
                <a:lnTo>
                  <a:pt x="342112" y="78105"/>
                </a:lnTo>
                <a:lnTo>
                  <a:pt x="342112" y="151612"/>
                </a:lnTo>
                <a:lnTo>
                  <a:pt x="336575" y="157137"/>
                </a:lnTo>
                <a:lnTo>
                  <a:pt x="285356" y="157137"/>
                </a:lnTo>
                <a:lnTo>
                  <a:pt x="285356" y="183984"/>
                </a:lnTo>
                <a:lnTo>
                  <a:pt x="336575" y="183984"/>
                </a:lnTo>
                <a:lnTo>
                  <a:pt x="342112" y="189522"/>
                </a:lnTo>
                <a:lnTo>
                  <a:pt x="342112" y="263029"/>
                </a:lnTo>
                <a:lnTo>
                  <a:pt x="336575" y="268554"/>
                </a:lnTo>
                <a:lnTo>
                  <a:pt x="285356" y="268554"/>
                </a:lnTo>
                <a:lnTo>
                  <a:pt x="285356" y="418338"/>
                </a:lnTo>
                <a:lnTo>
                  <a:pt x="367385" y="418338"/>
                </a:lnTo>
                <a:lnTo>
                  <a:pt x="387197" y="414324"/>
                </a:lnTo>
                <a:lnTo>
                  <a:pt x="403390" y="403390"/>
                </a:lnTo>
                <a:lnTo>
                  <a:pt x="414324" y="387197"/>
                </a:lnTo>
                <a:lnTo>
                  <a:pt x="418338" y="367385"/>
                </a:lnTo>
                <a:lnTo>
                  <a:pt x="418338" y="50952"/>
                </a:lnTo>
                <a:close/>
              </a:path>
            </a:pathLst>
          </a:custGeom>
          <a:solidFill>
            <a:srgbClr val="332B2B"/>
          </a:solidFill>
        </p:spPr>
        <p:txBody>
          <a:bodyPr wrap="square" lIns="0" tIns="0" rIns="0" bIns="0" rtlCol="0"/>
          <a:lstStyle/>
          <a:p>
            <a:endParaRPr/>
          </a:p>
        </p:txBody>
      </p:sp>
      <p:grpSp>
        <p:nvGrpSpPr>
          <p:cNvPr id="5" name="object 5"/>
          <p:cNvGrpSpPr/>
          <p:nvPr/>
        </p:nvGrpSpPr>
        <p:grpSpPr>
          <a:xfrm>
            <a:off x="3266430" y="2473104"/>
            <a:ext cx="418465" cy="418465"/>
            <a:chOff x="3266430" y="2473104"/>
            <a:chExt cx="418465" cy="418465"/>
          </a:xfrm>
        </p:grpSpPr>
        <p:sp>
          <p:nvSpPr>
            <p:cNvPr id="6" name="object 6"/>
            <p:cNvSpPr/>
            <p:nvPr/>
          </p:nvSpPr>
          <p:spPr>
            <a:xfrm>
              <a:off x="3340783" y="2547457"/>
              <a:ext cx="269875" cy="269875"/>
            </a:xfrm>
            <a:custGeom>
              <a:avLst/>
              <a:gdLst/>
              <a:ahLst/>
              <a:cxnLst/>
              <a:rect l="l" t="t" r="r" b="b"/>
              <a:pathLst>
                <a:path w="269875" h="269875">
                  <a:moveTo>
                    <a:pt x="232863" y="269630"/>
                  </a:moveTo>
                  <a:lnTo>
                    <a:pt x="36767" y="269630"/>
                  </a:lnTo>
                  <a:lnTo>
                    <a:pt x="22470" y="266736"/>
                  </a:lnTo>
                  <a:lnTo>
                    <a:pt x="10781" y="258849"/>
                  </a:lnTo>
                  <a:lnTo>
                    <a:pt x="2894" y="247160"/>
                  </a:lnTo>
                  <a:lnTo>
                    <a:pt x="0" y="232863"/>
                  </a:lnTo>
                  <a:lnTo>
                    <a:pt x="0" y="36767"/>
                  </a:lnTo>
                  <a:lnTo>
                    <a:pt x="2894" y="22470"/>
                  </a:lnTo>
                  <a:lnTo>
                    <a:pt x="10781" y="10781"/>
                  </a:lnTo>
                  <a:lnTo>
                    <a:pt x="22470" y="2894"/>
                  </a:lnTo>
                  <a:lnTo>
                    <a:pt x="36767" y="0"/>
                  </a:lnTo>
                  <a:lnTo>
                    <a:pt x="232863" y="0"/>
                  </a:lnTo>
                  <a:lnTo>
                    <a:pt x="247160" y="2894"/>
                  </a:lnTo>
                  <a:lnTo>
                    <a:pt x="258849" y="10781"/>
                  </a:lnTo>
                  <a:lnTo>
                    <a:pt x="266736" y="22470"/>
                  </a:lnTo>
                  <a:lnTo>
                    <a:pt x="267150" y="24511"/>
                  </a:lnTo>
                  <a:lnTo>
                    <a:pt x="220607" y="24511"/>
                  </a:lnTo>
                  <a:lnTo>
                    <a:pt x="211076" y="26441"/>
                  </a:lnTo>
                  <a:lnTo>
                    <a:pt x="203283" y="31700"/>
                  </a:lnTo>
                  <a:lnTo>
                    <a:pt x="198024" y="39492"/>
                  </a:lnTo>
                  <a:lnTo>
                    <a:pt x="196095" y="49023"/>
                  </a:lnTo>
                  <a:lnTo>
                    <a:pt x="134815" y="49023"/>
                  </a:lnTo>
                  <a:lnTo>
                    <a:pt x="101455" y="55777"/>
                  </a:lnTo>
                  <a:lnTo>
                    <a:pt x="74182" y="74182"/>
                  </a:lnTo>
                  <a:lnTo>
                    <a:pt x="55777" y="101455"/>
                  </a:lnTo>
                  <a:lnTo>
                    <a:pt x="49023" y="134815"/>
                  </a:lnTo>
                  <a:lnTo>
                    <a:pt x="55777" y="168175"/>
                  </a:lnTo>
                  <a:lnTo>
                    <a:pt x="74182" y="195448"/>
                  </a:lnTo>
                  <a:lnTo>
                    <a:pt x="101455" y="213853"/>
                  </a:lnTo>
                  <a:lnTo>
                    <a:pt x="134815" y="220607"/>
                  </a:lnTo>
                  <a:lnTo>
                    <a:pt x="269630" y="220607"/>
                  </a:lnTo>
                  <a:lnTo>
                    <a:pt x="269630" y="232863"/>
                  </a:lnTo>
                  <a:lnTo>
                    <a:pt x="266736" y="247160"/>
                  </a:lnTo>
                  <a:lnTo>
                    <a:pt x="258849" y="258849"/>
                  </a:lnTo>
                  <a:lnTo>
                    <a:pt x="247160" y="266736"/>
                  </a:lnTo>
                  <a:lnTo>
                    <a:pt x="232863" y="269630"/>
                  </a:lnTo>
                  <a:close/>
                </a:path>
                <a:path w="269875" h="269875">
                  <a:moveTo>
                    <a:pt x="269630" y="73535"/>
                  </a:moveTo>
                  <a:lnTo>
                    <a:pt x="220607" y="73535"/>
                  </a:lnTo>
                  <a:lnTo>
                    <a:pt x="230138" y="71606"/>
                  </a:lnTo>
                  <a:lnTo>
                    <a:pt x="237930" y="66347"/>
                  </a:lnTo>
                  <a:lnTo>
                    <a:pt x="243189" y="58554"/>
                  </a:lnTo>
                  <a:lnTo>
                    <a:pt x="245119" y="49023"/>
                  </a:lnTo>
                  <a:lnTo>
                    <a:pt x="243189" y="39492"/>
                  </a:lnTo>
                  <a:lnTo>
                    <a:pt x="237930" y="31700"/>
                  </a:lnTo>
                  <a:lnTo>
                    <a:pt x="230138" y="26441"/>
                  </a:lnTo>
                  <a:lnTo>
                    <a:pt x="220607" y="24511"/>
                  </a:lnTo>
                  <a:lnTo>
                    <a:pt x="267150" y="24511"/>
                  </a:lnTo>
                  <a:lnTo>
                    <a:pt x="269630" y="36767"/>
                  </a:lnTo>
                  <a:lnTo>
                    <a:pt x="269630" y="73535"/>
                  </a:lnTo>
                  <a:close/>
                </a:path>
                <a:path w="269875" h="269875">
                  <a:moveTo>
                    <a:pt x="269630" y="220607"/>
                  </a:moveTo>
                  <a:lnTo>
                    <a:pt x="134815" y="220607"/>
                  </a:lnTo>
                  <a:lnTo>
                    <a:pt x="168175" y="213853"/>
                  </a:lnTo>
                  <a:lnTo>
                    <a:pt x="195448" y="195448"/>
                  </a:lnTo>
                  <a:lnTo>
                    <a:pt x="213853" y="168175"/>
                  </a:lnTo>
                  <a:lnTo>
                    <a:pt x="220607" y="134815"/>
                  </a:lnTo>
                  <a:lnTo>
                    <a:pt x="213853" y="101455"/>
                  </a:lnTo>
                  <a:lnTo>
                    <a:pt x="195448" y="74182"/>
                  </a:lnTo>
                  <a:lnTo>
                    <a:pt x="168175" y="55777"/>
                  </a:lnTo>
                  <a:lnTo>
                    <a:pt x="134815" y="49023"/>
                  </a:lnTo>
                  <a:lnTo>
                    <a:pt x="196095" y="49023"/>
                  </a:lnTo>
                  <a:lnTo>
                    <a:pt x="198024" y="58554"/>
                  </a:lnTo>
                  <a:lnTo>
                    <a:pt x="203283" y="66347"/>
                  </a:lnTo>
                  <a:lnTo>
                    <a:pt x="211076" y="71606"/>
                  </a:lnTo>
                  <a:lnTo>
                    <a:pt x="220607" y="73535"/>
                  </a:lnTo>
                  <a:lnTo>
                    <a:pt x="269630" y="73535"/>
                  </a:lnTo>
                  <a:lnTo>
                    <a:pt x="269630" y="220607"/>
                  </a:lnTo>
                  <a:close/>
                </a:path>
              </a:pathLst>
            </a:custGeom>
            <a:solidFill>
              <a:srgbClr val="332B2B"/>
            </a:solidFill>
          </p:spPr>
          <p:txBody>
            <a:bodyPr wrap="square" lIns="0" tIns="0" rIns="0" bIns="0" rtlCol="0"/>
            <a:lstStyle/>
            <a:p>
              <a:endParaRPr/>
            </a:p>
          </p:txBody>
        </p:sp>
        <p:pic>
          <p:nvPicPr>
            <p:cNvPr id="7" name="object 7"/>
            <p:cNvPicPr/>
            <p:nvPr/>
          </p:nvPicPr>
          <p:blipFill>
            <a:blip r:embed="rId2" cstate="print"/>
            <a:stretch>
              <a:fillRect/>
            </a:stretch>
          </p:blipFill>
          <p:spPr>
            <a:xfrm>
              <a:off x="3414319" y="2620992"/>
              <a:ext cx="122559" cy="122559"/>
            </a:xfrm>
            <a:prstGeom prst="rect">
              <a:avLst/>
            </a:prstGeom>
          </p:spPr>
        </p:pic>
        <p:sp>
          <p:nvSpPr>
            <p:cNvPr id="8" name="object 8"/>
            <p:cNvSpPr/>
            <p:nvPr/>
          </p:nvSpPr>
          <p:spPr>
            <a:xfrm>
              <a:off x="3266430" y="2473104"/>
              <a:ext cx="418465" cy="418465"/>
            </a:xfrm>
            <a:custGeom>
              <a:avLst/>
              <a:gdLst/>
              <a:ahLst/>
              <a:cxnLst/>
              <a:rect l="l" t="t" r="r" b="b"/>
              <a:pathLst>
                <a:path w="418464" h="418464">
                  <a:moveTo>
                    <a:pt x="356239" y="418336"/>
                  </a:moveTo>
                  <a:lnTo>
                    <a:pt x="62096" y="418336"/>
                  </a:lnTo>
                  <a:lnTo>
                    <a:pt x="38140" y="413385"/>
                  </a:lnTo>
                  <a:lnTo>
                    <a:pt x="18378" y="399958"/>
                  </a:lnTo>
                  <a:lnTo>
                    <a:pt x="4951" y="380196"/>
                  </a:lnTo>
                  <a:lnTo>
                    <a:pt x="0" y="356239"/>
                  </a:lnTo>
                  <a:lnTo>
                    <a:pt x="0" y="62096"/>
                  </a:lnTo>
                  <a:lnTo>
                    <a:pt x="4951" y="38140"/>
                  </a:lnTo>
                  <a:lnTo>
                    <a:pt x="18378" y="18378"/>
                  </a:lnTo>
                  <a:lnTo>
                    <a:pt x="38140" y="4951"/>
                  </a:lnTo>
                  <a:lnTo>
                    <a:pt x="62096" y="0"/>
                  </a:lnTo>
                  <a:lnTo>
                    <a:pt x="356239" y="0"/>
                  </a:lnTo>
                  <a:lnTo>
                    <a:pt x="380196" y="4951"/>
                  </a:lnTo>
                  <a:lnTo>
                    <a:pt x="399958" y="18378"/>
                  </a:lnTo>
                  <a:lnTo>
                    <a:pt x="413385" y="38140"/>
                  </a:lnTo>
                  <a:lnTo>
                    <a:pt x="415803" y="49840"/>
                  </a:lnTo>
                  <a:lnTo>
                    <a:pt x="111120" y="49840"/>
                  </a:lnTo>
                  <a:lnTo>
                    <a:pt x="87291" y="54664"/>
                  </a:lnTo>
                  <a:lnTo>
                    <a:pt x="67810" y="67810"/>
                  </a:lnTo>
                  <a:lnTo>
                    <a:pt x="54664" y="87291"/>
                  </a:lnTo>
                  <a:lnTo>
                    <a:pt x="49840" y="111120"/>
                  </a:lnTo>
                  <a:lnTo>
                    <a:pt x="49840" y="307215"/>
                  </a:lnTo>
                  <a:lnTo>
                    <a:pt x="54664" y="331044"/>
                  </a:lnTo>
                  <a:lnTo>
                    <a:pt x="67810" y="350525"/>
                  </a:lnTo>
                  <a:lnTo>
                    <a:pt x="87291" y="363671"/>
                  </a:lnTo>
                  <a:lnTo>
                    <a:pt x="111120" y="368495"/>
                  </a:lnTo>
                  <a:lnTo>
                    <a:pt x="415803" y="368495"/>
                  </a:lnTo>
                  <a:lnTo>
                    <a:pt x="413385" y="380196"/>
                  </a:lnTo>
                  <a:lnTo>
                    <a:pt x="399958" y="399958"/>
                  </a:lnTo>
                  <a:lnTo>
                    <a:pt x="380196" y="413385"/>
                  </a:lnTo>
                  <a:lnTo>
                    <a:pt x="356239" y="418336"/>
                  </a:lnTo>
                  <a:close/>
                </a:path>
                <a:path w="418464" h="418464">
                  <a:moveTo>
                    <a:pt x="415803" y="368495"/>
                  </a:moveTo>
                  <a:lnTo>
                    <a:pt x="307215" y="368495"/>
                  </a:lnTo>
                  <a:lnTo>
                    <a:pt x="331044" y="363671"/>
                  </a:lnTo>
                  <a:lnTo>
                    <a:pt x="350525" y="350525"/>
                  </a:lnTo>
                  <a:lnTo>
                    <a:pt x="363671" y="331044"/>
                  </a:lnTo>
                  <a:lnTo>
                    <a:pt x="368495" y="307215"/>
                  </a:lnTo>
                  <a:lnTo>
                    <a:pt x="368495" y="111120"/>
                  </a:lnTo>
                  <a:lnTo>
                    <a:pt x="363671" y="87291"/>
                  </a:lnTo>
                  <a:lnTo>
                    <a:pt x="350525" y="67810"/>
                  </a:lnTo>
                  <a:lnTo>
                    <a:pt x="331044" y="54664"/>
                  </a:lnTo>
                  <a:lnTo>
                    <a:pt x="307215" y="49840"/>
                  </a:lnTo>
                  <a:lnTo>
                    <a:pt x="415803" y="49840"/>
                  </a:lnTo>
                  <a:lnTo>
                    <a:pt x="418336" y="62096"/>
                  </a:lnTo>
                  <a:lnTo>
                    <a:pt x="418336" y="356239"/>
                  </a:lnTo>
                  <a:lnTo>
                    <a:pt x="415803" y="368495"/>
                  </a:lnTo>
                  <a:close/>
                </a:path>
              </a:pathLst>
            </a:custGeom>
            <a:solidFill>
              <a:srgbClr val="332B2B"/>
            </a:solidFill>
          </p:spPr>
          <p:txBody>
            <a:bodyPr wrap="square" lIns="0" tIns="0" rIns="0" bIns="0" rtlCol="0"/>
            <a:lstStyle/>
            <a:p>
              <a:endParaRPr/>
            </a:p>
          </p:txBody>
        </p:sp>
      </p:grpSp>
      <p:grpSp>
        <p:nvGrpSpPr>
          <p:cNvPr id="9" name="object 9"/>
          <p:cNvGrpSpPr/>
          <p:nvPr/>
        </p:nvGrpSpPr>
        <p:grpSpPr>
          <a:xfrm>
            <a:off x="3840617" y="2473208"/>
            <a:ext cx="418465" cy="418465"/>
            <a:chOff x="3840617" y="2473208"/>
            <a:chExt cx="418465" cy="418465"/>
          </a:xfrm>
        </p:grpSpPr>
        <p:sp>
          <p:nvSpPr>
            <p:cNvPr id="10" name="object 10"/>
            <p:cNvSpPr/>
            <p:nvPr/>
          </p:nvSpPr>
          <p:spPr>
            <a:xfrm>
              <a:off x="3840607" y="2473210"/>
              <a:ext cx="418465" cy="418465"/>
            </a:xfrm>
            <a:custGeom>
              <a:avLst/>
              <a:gdLst/>
              <a:ahLst/>
              <a:cxnLst/>
              <a:rect l="l" t="t" r="r" b="b"/>
              <a:pathLst>
                <a:path w="418464" h="418464">
                  <a:moveTo>
                    <a:pt x="111125" y="79844"/>
                  </a:moveTo>
                  <a:lnTo>
                    <a:pt x="105625" y="74358"/>
                  </a:lnTo>
                  <a:lnTo>
                    <a:pt x="98869" y="74358"/>
                  </a:lnTo>
                  <a:lnTo>
                    <a:pt x="92100" y="74358"/>
                  </a:lnTo>
                  <a:lnTo>
                    <a:pt x="86614" y="79844"/>
                  </a:lnTo>
                  <a:lnTo>
                    <a:pt x="86614" y="93370"/>
                  </a:lnTo>
                  <a:lnTo>
                    <a:pt x="92100" y="98869"/>
                  </a:lnTo>
                  <a:lnTo>
                    <a:pt x="105625" y="98869"/>
                  </a:lnTo>
                  <a:lnTo>
                    <a:pt x="111125" y="93370"/>
                  </a:lnTo>
                  <a:lnTo>
                    <a:pt x="111125" y="79844"/>
                  </a:lnTo>
                  <a:close/>
                </a:path>
                <a:path w="418464" h="418464">
                  <a:moveTo>
                    <a:pt x="418338" y="62103"/>
                  </a:moveTo>
                  <a:lnTo>
                    <a:pt x="399961" y="18376"/>
                  </a:lnTo>
                  <a:lnTo>
                    <a:pt x="356247" y="0"/>
                  </a:lnTo>
                  <a:lnTo>
                    <a:pt x="356247" y="224332"/>
                  </a:lnTo>
                  <a:lnTo>
                    <a:pt x="356247" y="363016"/>
                  </a:lnTo>
                  <a:lnTo>
                    <a:pt x="350761" y="368503"/>
                  </a:lnTo>
                  <a:lnTo>
                    <a:pt x="288188" y="368503"/>
                  </a:lnTo>
                  <a:lnTo>
                    <a:pt x="282702" y="363016"/>
                  </a:lnTo>
                  <a:lnTo>
                    <a:pt x="282702" y="245935"/>
                  </a:lnTo>
                  <a:lnTo>
                    <a:pt x="280784" y="236410"/>
                  </a:lnTo>
                  <a:lnTo>
                    <a:pt x="275513" y="228612"/>
                  </a:lnTo>
                  <a:lnTo>
                    <a:pt x="267728" y="223354"/>
                  </a:lnTo>
                  <a:lnTo>
                    <a:pt x="258191" y="221424"/>
                  </a:lnTo>
                  <a:lnTo>
                    <a:pt x="248666" y="223354"/>
                  </a:lnTo>
                  <a:lnTo>
                    <a:pt x="240868" y="228612"/>
                  </a:lnTo>
                  <a:lnTo>
                    <a:pt x="235610" y="236410"/>
                  </a:lnTo>
                  <a:lnTo>
                    <a:pt x="233680" y="245935"/>
                  </a:lnTo>
                  <a:lnTo>
                    <a:pt x="233680" y="363016"/>
                  </a:lnTo>
                  <a:lnTo>
                    <a:pt x="228206" y="368503"/>
                  </a:lnTo>
                  <a:lnTo>
                    <a:pt x="165633" y="368503"/>
                  </a:lnTo>
                  <a:lnTo>
                    <a:pt x="160147" y="363016"/>
                  </a:lnTo>
                  <a:lnTo>
                    <a:pt x="160147" y="153377"/>
                  </a:lnTo>
                  <a:lnTo>
                    <a:pt x="165633" y="147891"/>
                  </a:lnTo>
                  <a:lnTo>
                    <a:pt x="227711" y="147891"/>
                  </a:lnTo>
                  <a:lnTo>
                    <a:pt x="232892" y="152628"/>
                  </a:lnTo>
                  <a:lnTo>
                    <a:pt x="233603" y="158724"/>
                  </a:lnTo>
                  <a:lnTo>
                    <a:pt x="246646" y="152679"/>
                  </a:lnTo>
                  <a:lnTo>
                    <a:pt x="260781" y="148894"/>
                  </a:lnTo>
                  <a:lnTo>
                    <a:pt x="271462" y="147891"/>
                  </a:lnTo>
                  <a:lnTo>
                    <a:pt x="275564" y="147510"/>
                  </a:lnTo>
                  <a:lnTo>
                    <a:pt x="290576" y="148640"/>
                  </a:lnTo>
                  <a:lnTo>
                    <a:pt x="317652" y="158051"/>
                  </a:lnTo>
                  <a:lnTo>
                    <a:pt x="338353" y="175196"/>
                  </a:lnTo>
                  <a:lnTo>
                    <a:pt x="351586" y="197993"/>
                  </a:lnTo>
                  <a:lnTo>
                    <a:pt x="356247" y="224332"/>
                  </a:lnTo>
                  <a:lnTo>
                    <a:pt x="356247" y="0"/>
                  </a:lnTo>
                  <a:lnTo>
                    <a:pt x="135636" y="0"/>
                  </a:lnTo>
                  <a:lnTo>
                    <a:pt x="135636" y="86614"/>
                  </a:lnTo>
                  <a:lnTo>
                    <a:pt x="135636" y="153377"/>
                  </a:lnTo>
                  <a:lnTo>
                    <a:pt x="135636" y="363016"/>
                  </a:lnTo>
                  <a:lnTo>
                    <a:pt x="130149" y="368503"/>
                  </a:lnTo>
                  <a:lnTo>
                    <a:pt x="67589" y="368503"/>
                  </a:lnTo>
                  <a:lnTo>
                    <a:pt x="62103" y="363016"/>
                  </a:lnTo>
                  <a:lnTo>
                    <a:pt x="62103" y="153377"/>
                  </a:lnTo>
                  <a:lnTo>
                    <a:pt x="67589" y="147891"/>
                  </a:lnTo>
                  <a:lnTo>
                    <a:pt x="130149" y="147891"/>
                  </a:lnTo>
                  <a:lnTo>
                    <a:pt x="135636" y="153377"/>
                  </a:lnTo>
                  <a:lnTo>
                    <a:pt x="135636" y="86614"/>
                  </a:lnTo>
                  <a:lnTo>
                    <a:pt x="132740" y="100914"/>
                  </a:lnTo>
                  <a:lnTo>
                    <a:pt x="124853" y="112598"/>
                  </a:lnTo>
                  <a:lnTo>
                    <a:pt x="113169" y="120484"/>
                  </a:lnTo>
                  <a:lnTo>
                    <a:pt x="98869" y="123380"/>
                  </a:lnTo>
                  <a:lnTo>
                    <a:pt x="84569" y="120484"/>
                  </a:lnTo>
                  <a:lnTo>
                    <a:pt x="72885" y="112598"/>
                  </a:lnTo>
                  <a:lnTo>
                    <a:pt x="64998" y="100914"/>
                  </a:lnTo>
                  <a:lnTo>
                    <a:pt x="62103" y="86614"/>
                  </a:lnTo>
                  <a:lnTo>
                    <a:pt x="64998" y="72313"/>
                  </a:lnTo>
                  <a:lnTo>
                    <a:pt x="72885" y="60629"/>
                  </a:lnTo>
                  <a:lnTo>
                    <a:pt x="84569" y="52743"/>
                  </a:lnTo>
                  <a:lnTo>
                    <a:pt x="98869" y="49847"/>
                  </a:lnTo>
                  <a:lnTo>
                    <a:pt x="113169" y="52743"/>
                  </a:lnTo>
                  <a:lnTo>
                    <a:pt x="124853" y="60629"/>
                  </a:lnTo>
                  <a:lnTo>
                    <a:pt x="132740" y="72313"/>
                  </a:lnTo>
                  <a:lnTo>
                    <a:pt x="135636" y="86614"/>
                  </a:lnTo>
                  <a:lnTo>
                    <a:pt x="135636" y="0"/>
                  </a:lnTo>
                  <a:lnTo>
                    <a:pt x="62103" y="0"/>
                  </a:lnTo>
                  <a:lnTo>
                    <a:pt x="38138" y="4953"/>
                  </a:lnTo>
                  <a:lnTo>
                    <a:pt x="18376" y="18376"/>
                  </a:lnTo>
                  <a:lnTo>
                    <a:pt x="4953" y="38150"/>
                  </a:lnTo>
                  <a:lnTo>
                    <a:pt x="0" y="62103"/>
                  </a:lnTo>
                  <a:lnTo>
                    <a:pt x="0" y="356247"/>
                  </a:lnTo>
                  <a:lnTo>
                    <a:pt x="4953" y="380199"/>
                  </a:lnTo>
                  <a:lnTo>
                    <a:pt x="18376" y="399961"/>
                  </a:lnTo>
                  <a:lnTo>
                    <a:pt x="38138" y="413385"/>
                  </a:lnTo>
                  <a:lnTo>
                    <a:pt x="62103" y="418338"/>
                  </a:lnTo>
                  <a:lnTo>
                    <a:pt x="356247" y="418338"/>
                  </a:lnTo>
                  <a:lnTo>
                    <a:pt x="399961" y="399961"/>
                  </a:lnTo>
                  <a:lnTo>
                    <a:pt x="418338" y="356247"/>
                  </a:lnTo>
                  <a:lnTo>
                    <a:pt x="418338" y="147510"/>
                  </a:lnTo>
                  <a:lnTo>
                    <a:pt x="418338" y="123380"/>
                  </a:lnTo>
                  <a:lnTo>
                    <a:pt x="418338" y="62103"/>
                  </a:lnTo>
                  <a:close/>
                </a:path>
              </a:pathLst>
            </a:custGeom>
            <a:solidFill>
              <a:srgbClr val="332B2B"/>
            </a:solidFill>
          </p:spPr>
          <p:txBody>
            <a:bodyPr wrap="square" lIns="0" tIns="0" rIns="0" bIns="0" rtlCol="0"/>
            <a:lstStyle/>
            <a:p>
              <a:endParaRPr/>
            </a:p>
          </p:txBody>
        </p:sp>
        <p:pic>
          <p:nvPicPr>
            <p:cNvPr id="11" name="object 11"/>
            <p:cNvPicPr/>
            <p:nvPr/>
          </p:nvPicPr>
          <p:blipFill>
            <a:blip r:embed="rId3" cstate="print"/>
            <a:stretch>
              <a:fillRect/>
            </a:stretch>
          </p:blipFill>
          <p:spPr>
            <a:xfrm>
              <a:off x="4025273" y="2645347"/>
              <a:ext cx="147071" cy="171845"/>
            </a:xfrm>
            <a:prstGeom prst="rect">
              <a:avLst/>
            </a:prstGeom>
          </p:spPr>
        </p:pic>
        <p:sp>
          <p:nvSpPr>
            <p:cNvPr id="12" name="object 12"/>
            <p:cNvSpPr/>
            <p:nvPr/>
          </p:nvSpPr>
          <p:spPr>
            <a:xfrm>
              <a:off x="3927225" y="2645609"/>
              <a:ext cx="24765" cy="172085"/>
            </a:xfrm>
            <a:custGeom>
              <a:avLst/>
              <a:gdLst/>
              <a:ahLst/>
              <a:cxnLst/>
              <a:rect l="l" t="t" r="r" b="b"/>
              <a:pathLst>
                <a:path w="24764" h="172085">
                  <a:moveTo>
                    <a:pt x="24511" y="171583"/>
                  </a:moveTo>
                  <a:lnTo>
                    <a:pt x="0" y="171583"/>
                  </a:lnTo>
                  <a:lnTo>
                    <a:pt x="0" y="0"/>
                  </a:lnTo>
                  <a:lnTo>
                    <a:pt x="24511" y="0"/>
                  </a:lnTo>
                  <a:lnTo>
                    <a:pt x="24511" y="171583"/>
                  </a:lnTo>
                  <a:close/>
                </a:path>
              </a:pathLst>
            </a:custGeom>
            <a:solidFill>
              <a:srgbClr val="332B2B"/>
            </a:solidFill>
          </p:spPr>
          <p:txBody>
            <a:bodyPr wrap="square" lIns="0" tIns="0" rIns="0" bIns="0" rtlCol="0"/>
            <a:lstStyle/>
            <a:p>
              <a:endParaRPr/>
            </a:p>
          </p:txBody>
        </p:sp>
      </p:grpSp>
    </p:spTree>
    <p:extLst>
      <p:ext uri="{BB962C8B-B14F-4D97-AF65-F5344CB8AC3E}">
        <p14:creationId xmlns:p14="http://schemas.microsoft.com/office/powerpoint/2010/main" val="1262350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4976285" y="2131915"/>
            <a:ext cx="1979295" cy="1776095"/>
          </a:xfrm>
          <a:custGeom>
            <a:avLst/>
            <a:gdLst/>
            <a:ahLst/>
            <a:cxnLst/>
            <a:rect l="l" t="t" r="r" b="b"/>
            <a:pathLst>
              <a:path w="1979295" h="1776095">
                <a:moveTo>
                  <a:pt x="1978708" y="0"/>
                </a:moveTo>
                <a:lnTo>
                  <a:pt x="1936610" y="4564"/>
                </a:lnTo>
                <a:lnTo>
                  <a:pt x="1886825" y="12226"/>
                </a:lnTo>
                <a:lnTo>
                  <a:pt x="1838432" y="21930"/>
                </a:lnTo>
                <a:lnTo>
                  <a:pt x="1791387" y="33609"/>
                </a:lnTo>
                <a:lnTo>
                  <a:pt x="1745644" y="47198"/>
                </a:lnTo>
                <a:lnTo>
                  <a:pt x="1701158" y="62632"/>
                </a:lnTo>
                <a:lnTo>
                  <a:pt x="1657885" y="79843"/>
                </a:lnTo>
                <a:lnTo>
                  <a:pt x="1615779" y="98767"/>
                </a:lnTo>
                <a:lnTo>
                  <a:pt x="1574795" y="119338"/>
                </a:lnTo>
                <a:lnTo>
                  <a:pt x="1534890" y="141489"/>
                </a:lnTo>
                <a:lnTo>
                  <a:pt x="1496017" y="165155"/>
                </a:lnTo>
                <a:lnTo>
                  <a:pt x="1458132" y="190269"/>
                </a:lnTo>
                <a:lnTo>
                  <a:pt x="1421191" y="216767"/>
                </a:lnTo>
                <a:lnTo>
                  <a:pt x="1385147" y="244582"/>
                </a:lnTo>
                <a:lnTo>
                  <a:pt x="1349956" y="273649"/>
                </a:lnTo>
                <a:lnTo>
                  <a:pt x="1315574" y="303901"/>
                </a:lnTo>
                <a:lnTo>
                  <a:pt x="1281955" y="335272"/>
                </a:lnTo>
                <a:lnTo>
                  <a:pt x="1249055" y="367698"/>
                </a:lnTo>
                <a:lnTo>
                  <a:pt x="1216828" y="401111"/>
                </a:lnTo>
                <a:lnTo>
                  <a:pt x="1185230" y="435446"/>
                </a:lnTo>
                <a:lnTo>
                  <a:pt x="1154216" y="470638"/>
                </a:lnTo>
                <a:lnTo>
                  <a:pt x="1123740" y="506620"/>
                </a:lnTo>
                <a:lnTo>
                  <a:pt x="1093759" y="543326"/>
                </a:lnTo>
                <a:lnTo>
                  <a:pt x="1064226" y="580691"/>
                </a:lnTo>
                <a:lnTo>
                  <a:pt x="1035098" y="618648"/>
                </a:lnTo>
                <a:lnTo>
                  <a:pt x="1006329" y="657133"/>
                </a:lnTo>
                <a:lnTo>
                  <a:pt x="977874" y="696079"/>
                </a:lnTo>
                <a:lnTo>
                  <a:pt x="949689" y="735419"/>
                </a:lnTo>
                <a:lnTo>
                  <a:pt x="921728" y="775089"/>
                </a:lnTo>
                <a:lnTo>
                  <a:pt x="893947" y="815023"/>
                </a:lnTo>
                <a:lnTo>
                  <a:pt x="866300" y="855154"/>
                </a:lnTo>
                <a:lnTo>
                  <a:pt x="838744" y="895417"/>
                </a:lnTo>
                <a:lnTo>
                  <a:pt x="811232" y="935745"/>
                </a:lnTo>
                <a:lnTo>
                  <a:pt x="783720" y="976074"/>
                </a:lnTo>
                <a:lnTo>
                  <a:pt x="756164" y="1016337"/>
                </a:lnTo>
                <a:lnTo>
                  <a:pt x="728517" y="1056468"/>
                </a:lnTo>
                <a:lnTo>
                  <a:pt x="700736" y="1096401"/>
                </a:lnTo>
                <a:lnTo>
                  <a:pt x="672775" y="1136071"/>
                </a:lnTo>
                <a:lnTo>
                  <a:pt x="644590" y="1175412"/>
                </a:lnTo>
                <a:lnTo>
                  <a:pt x="616135" y="1214357"/>
                </a:lnTo>
                <a:lnTo>
                  <a:pt x="587366" y="1252842"/>
                </a:lnTo>
                <a:lnTo>
                  <a:pt x="558238" y="1290799"/>
                </a:lnTo>
                <a:lnTo>
                  <a:pt x="528705" y="1328164"/>
                </a:lnTo>
                <a:lnTo>
                  <a:pt x="498724" y="1364871"/>
                </a:lnTo>
                <a:lnTo>
                  <a:pt x="468248" y="1400852"/>
                </a:lnTo>
                <a:lnTo>
                  <a:pt x="437234" y="1436044"/>
                </a:lnTo>
                <a:lnTo>
                  <a:pt x="405636" y="1470379"/>
                </a:lnTo>
                <a:lnTo>
                  <a:pt x="373409" y="1503793"/>
                </a:lnTo>
                <a:lnTo>
                  <a:pt x="340509" y="1536218"/>
                </a:lnTo>
                <a:lnTo>
                  <a:pt x="306890" y="1567589"/>
                </a:lnTo>
                <a:lnTo>
                  <a:pt x="272508" y="1597841"/>
                </a:lnTo>
                <a:lnTo>
                  <a:pt x="237317" y="1626908"/>
                </a:lnTo>
                <a:lnTo>
                  <a:pt x="201273" y="1654723"/>
                </a:lnTo>
                <a:lnTo>
                  <a:pt x="164332" y="1681221"/>
                </a:lnTo>
                <a:lnTo>
                  <a:pt x="126447" y="1706336"/>
                </a:lnTo>
                <a:lnTo>
                  <a:pt x="87574" y="1730002"/>
                </a:lnTo>
                <a:lnTo>
                  <a:pt x="47669" y="1752153"/>
                </a:lnTo>
                <a:lnTo>
                  <a:pt x="6685" y="1772723"/>
                </a:lnTo>
                <a:lnTo>
                  <a:pt x="0" y="1775728"/>
                </a:lnTo>
              </a:path>
            </a:pathLst>
          </a:custGeom>
          <a:ln w="9521">
            <a:solidFill>
              <a:srgbClr val="332B2B"/>
            </a:solidFill>
          </a:ln>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sp>
        <p:nvSpPr>
          <p:cNvPr id="4" name="object 4"/>
          <p:cNvSpPr/>
          <p:nvPr/>
        </p:nvSpPr>
        <p:spPr>
          <a:xfrm>
            <a:off x="0" y="208355"/>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sp>
        <p:nvSpPr>
          <p:cNvPr id="5" name="object 5"/>
          <p:cNvSpPr/>
          <p:nvPr/>
        </p:nvSpPr>
        <p:spPr>
          <a:xfrm>
            <a:off x="0" y="3707396"/>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sp>
        <p:nvSpPr>
          <p:cNvPr id="6" name="object 6"/>
          <p:cNvSpPr txBox="1"/>
          <p:nvPr/>
        </p:nvSpPr>
        <p:spPr>
          <a:xfrm>
            <a:off x="3176906" y="1162394"/>
            <a:ext cx="2755265" cy="2678938"/>
          </a:xfrm>
          <a:prstGeom prst="rect">
            <a:avLst/>
          </a:prstGeom>
        </p:spPr>
        <p:txBody>
          <a:bodyPr vert="horz" wrap="square" lIns="0" tIns="9525" rIns="0" bIns="0" rtlCol="0">
            <a:spAutoFit/>
          </a:bodyPr>
          <a:lstStyle/>
          <a:p>
            <a:pPr marL="184150" marR="5080" indent="-171450">
              <a:lnSpc>
                <a:spcPct val="150000"/>
              </a:lnSpc>
              <a:spcBef>
                <a:spcPts val="75"/>
              </a:spcBef>
              <a:buFont typeface="Arial" panose="020B0604020202020204" pitchFamily="34" charset="0"/>
              <a:buChar char="•"/>
            </a:pPr>
            <a:r>
              <a:rPr lang="en-US" sz="950" dirty="0">
                <a:latin typeface="Times New Roman" panose="02020603050405020304" pitchFamily="18" charset="0"/>
                <a:cs typeface="Times New Roman" panose="02020603050405020304" pitchFamily="18" charset="0"/>
              </a:rPr>
              <a:t>An income tax calculator is a web based tool that estimates an individuals income tax.</a:t>
            </a:r>
          </a:p>
          <a:p>
            <a:pPr marL="184150" marR="5080" indent="-171450">
              <a:lnSpc>
                <a:spcPct val="150000"/>
              </a:lnSpc>
              <a:spcBef>
                <a:spcPts val="75"/>
              </a:spcBef>
              <a:buFont typeface="Arial" panose="020B0604020202020204" pitchFamily="34" charset="0"/>
              <a:buChar char="•"/>
            </a:pPr>
            <a:r>
              <a:rPr lang="en-US" sz="950" dirty="0">
                <a:latin typeface="Times New Roman" panose="02020603050405020304" pitchFamily="18" charset="0"/>
                <a:cs typeface="Times New Roman" panose="02020603050405020304" pitchFamily="18" charset="0"/>
              </a:rPr>
              <a:t>Users can input their financial information such as income ,deductions and investments to receive precise tax calculations.</a:t>
            </a:r>
          </a:p>
          <a:p>
            <a:pPr marL="184150" marR="5080" indent="-171450">
              <a:lnSpc>
                <a:spcPct val="150000"/>
              </a:lnSpc>
              <a:spcBef>
                <a:spcPts val="75"/>
              </a:spcBef>
              <a:buFont typeface="Arial" panose="020B0604020202020204" pitchFamily="34" charset="0"/>
              <a:buChar char="•"/>
            </a:pPr>
            <a:r>
              <a:rPr lang="en-US" sz="950" dirty="0">
                <a:latin typeface="Times New Roman" panose="02020603050405020304" pitchFamily="18" charset="0"/>
                <a:cs typeface="Times New Roman" panose="02020603050405020304" pitchFamily="18" charset="0"/>
              </a:rPr>
              <a:t>The projects uses the power of python and Django framework to create a robust and scalable application.</a:t>
            </a:r>
          </a:p>
          <a:p>
            <a:pPr marL="184150" marR="5080" indent="-171450">
              <a:lnSpc>
                <a:spcPct val="150000"/>
              </a:lnSpc>
              <a:spcBef>
                <a:spcPts val="75"/>
              </a:spcBef>
              <a:buFont typeface="Arial" panose="020B0604020202020204" pitchFamily="34" charset="0"/>
              <a:buChar char="•"/>
            </a:pPr>
            <a:r>
              <a:rPr lang="en-US" sz="950" dirty="0">
                <a:latin typeface="Times New Roman" panose="02020603050405020304" pitchFamily="18" charset="0"/>
                <a:cs typeface="Times New Roman" panose="02020603050405020304" pitchFamily="18" charset="0"/>
              </a:rPr>
              <a:t>It utilizes MySQL database for data storage and retrieval ,ensuring the integrity and security.</a:t>
            </a:r>
          </a:p>
          <a:p>
            <a:pPr marL="184150" marR="5080" indent="-171450">
              <a:lnSpc>
                <a:spcPct val="150000"/>
              </a:lnSpc>
              <a:spcBef>
                <a:spcPts val="75"/>
              </a:spcBef>
              <a:buFont typeface="Arial" panose="020B0604020202020204" pitchFamily="34" charset="0"/>
              <a:buChar char="•"/>
            </a:pPr>
            <a:endParaRPr lang="en-US" sz="950" dirty="0">
              <a:latin typeface="Times New Roman" panose="02020603050405020304" pitchFamily="18" charset="0"/>
              <a:cs typeface="Times New Roman" panose="02020603050405020304" pitchFamily="18" charset="0"/>
            </a:endParaRPr>
          </a:p>
          <a:p>
            <a:pPr marL="184150" marR="5080" indent="-171450">
              <a:lnSpc>
                <a:spcPct val="150000"/>
              </a:lnSpc>
              <a:spcBef>
                <a:spcPts val="75"/>
              </a:spcBef>
              <a:buFont typeface="Arial" panose="020B0604020202020204" pitchFamily="34" charset="0"/>
              <a:buChar char="•"/>
            </a:pPr>
            <a:endParaRPr lang="en-US" sz="950" dirty="0">
              <a:latin typeface="Times New Roman" panose="02020603050405020304" pitchFamily="18" charset="0"/>
              <a:cs typeface="Times New Roman" panose="02020603050405020304" pitchFamily="18" charset="0"/>
            </a:endParaRPr>
          </a:p>
        </p:txBody>
      </p:sp>
      <p:sp>
        <p:nvSpPr>
          <p:cNvPr id="7" name="object 7"/>
          <p:cNvSpPr txBox="1">
            <a:spLocks noGrp="1"/>
          </p:cNvSpPr>
          <p:nvPr>
            <p:ph type="title"/>
          </p:nvPr>
        </p:nvSpPr>
        <p:spPr>
          <a:xfrm>
            <a:off x="3176906" y="636287"/>
            <a:ext cx="1392555" cy="408445"/>
          </a:xfrm>
          <a:prstGeom prst="rect">
            <a:avLst/>
          </a:prstGeom>
        </p:spPr>
        <p:txBody>
          <a:bodyPr vert="horz" wrap="square" lIns="0" tIns="12065" rIns="0" bIns="0" rtlCol="0">
            <a:spAutoFit/>
          </a:bodyPr>
          <a:lstStyle/>
          <a:p>
            <a:pPr marL="12700">
              <a:lnSpc>
                <a:spcPct val="150000"/>
              </a:lnSpc>
              <a:spcBef>
                <a:spcPts val="95"/>
              </a:spcBef>
            </a:pPr>
            <a:r>
              <a:rPr lang="en-IN" spc="5" dirty="0">
                <a:latin typeface="Times New Roman" panose="02020603050405020304" pitchFamily="18" charset="0"/>
                <a:cs typeface="Times New Roman" panose="02020603050405020304" pitchFamily="18" charset="0"/>
              </a:rPr>
              <a:t>ABSTRACT</a:t>
            </a:r>
            <a:endParaRPr spc="5" dirty="0">
              <a:latin typeface="Times New Roman" panose="02020603050405020304" pitchFamily="18" charset="0"/>
              <a:cs typeface="Times New Roman" panose="02020603050405020304" pitchFamily="18" charset="0"/>
            </a:endParaRPr>
          </a:p>
        </p:txBody>
      </p:sp>
      <p:pic>
        <p:nvPicPr>
          <p:cNvPr id="8" name="object 4">
            <a:extLst>
              <a:ext uri="{FF2B5EF4-FFF2-40B4-BE49-F238E27FC236}">
                <a16:creationId xmlns:a16="http://schemas.microsoft.com/office/drawing/2014/main" id="{EDF902E5-E7B2-E960-BDD7-3B7FE9FA24E4}"/>
              </a:ext>
            </a:extLst>
          </p:cNvPr>
          <p:cNvPicPr/>
          <p:nvPr/>
        </p:nvPicPr>
        <p:blipFill>
          <a:blip r:embed="rId2" cstate="print"/>
          <a:stretch>
            <a:fillRect/>
          </a:stretch>
        </p:blipFill>
        <p:spPr>
          <a:xfrm>
            <a:off x="279400" y="384069"/>
            <a:ext cx="2106053" cy="31434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txBox="1">
            <a:spLocks noGrp="1"/>
          </p:cNvSpPr>
          <p:nvPr>
            <p:ph type="title"/>
          </p:nvPr>
        </p:nvSpPr>
        <p:spPr>
          <a:xfrm>
            <a:off x="412495" y="431800"/>
            <a:ext cx="2698750" cy="322580"/>
          </a:xfrm>
          <a:prstGeom prst="rect">
            <a:avLst/>
          </a:prstGeom>
        </p:spPr>
        <p:txBody>
          <a:bodyPr vert="horz" wrap="square" lIns="0" tIns="12065" rIns="0" bIns="0" rtlCol="0">
            <a:spAutoFit/>
          </a:bodyPr>
          <a:lstStyle/>
          <a:p>
            <a:pPr marL="12700">
              <a:lnSpc>
                <a:spcPct val="100000"/>
              </a:lnSpc>
              <a:spcBef>
                <a:spcPts val="95"/>
              </a:spcBef>
            </a:pPr>
            <a:r>
              <a:rPr lang="en-IN" spc="25" dirty="0">
                <a:solidFill>
                  <a:srgbClr val="332B2B"/>
                </a:solidFill>
                <a:latin typeface="Times New Roman" panose="02020603050405020304" pitchFamily="18" charset="0"/>
                <a:cs typeface="Times New Roman" panose="02020603050405020304" pitchFamily="18" charset="0"/>
              </a:rPr>
              <a:t>Project Requirements</a:t>
            </a:r>
            <a:endParaRPr spc="5" dirty="0">
              <a:solidFill>
                <a:srgbClr val="332B2B"/>
              </a:solidFill>
              <a:latin typeface="Times New Roman" panose="02020603050405020304" pitchFamily="18" charset="0"/>
              <a:cs typeface="Times New Roman" panose="02020603050405020304" pitchFamily="18" charset="0"/>
            </a:endParaRPr>
          </a:p>
        </p:txBody>
      </p:sp>
      <p:sp>
        <p:nvSpPr>
          <p:cNvPr id="9" name="object 9"/>
          <p:cNvSpPr txBox="1"/>
          <p:nvPr/>
        </p:nvSpPr>
        <p:spPr>
          <a:xfrm>
            <a:off x="438911" y="965200"/>
            <a:ext cx="2719705" cy="2751331"/>
          </a:xfrm>
          <a:prstGeom prst="rect">
            <a:avLst/>
          </a:prstGeom>
        </p:spPr>
        <p:txBody>
          <a:bodyPr vert="horz" wrap="square" lIns="0" tIns="8255" rIns="0" bIns="0" rtlCol="0">
            <a:spAutoFit/>
          </a:bodyPr>
          <a:lstStyle/>
          <a:p>
            <a:pPr marL="12700" marR="5080">
              <a:lnSpc>
                <a:spcPct val="150000"/>
              </a:lnSpc>
              <a:spcBef>
                <a:spcPts val="65"/>
              </a:spcBef>
            </a:pPr>
            <a:r>
              <a:rPr lang="en-IN" sz="950" dirty="0">
                <a:latin typeface="Times New Roman" panose="02020603050405020304" pitchFamily="18" charset="0"/>
                <a:cs typeface="Times New Roman" panose="02020603050405020304" pitchFamily="18" charset="0"/>
              </a:rPr>
              <a:t>The requirements of this project are:</a:t>
            </a:r>
          </a:p>
          <a:p>
            <a:pPr marL="184150" marR="5080" indent="-171450">
              <a:lnSpc>
                <a:spcPct val="150000"/>
              </a:lnSpc>
              <a:spcBef>
                <a:spcPts val="6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Tax Calculations</a:t>
            </a:r>
          </a:p>
          <a:p>
            <a:pPr marL="184150" marR="5080" indent="-171450">
              <a:lnSpc>
                <a:spcPct val="150000"/>
              </a:lnSpc>
              <a:spcBef>
                <a:spcPts val="6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Tax Savings Guide</a:t>
            </a:r>
          </a:p>
          <a:p>
            <a:pPr marL="184150" marR="5080" indent="-171450">
              <a:lnSpc>
                <a:spcPct val="150000"/>
              </a:lnSpc>
              <a:spcBef>
                <a:spcPts val="6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Slab Rates</a:t>
            </a:r>
          </a:p>
          <a:p>
            <a:pPr marL="184150" marR="5080" indent="-171450">
              <a:lnSpc>
                <a:spcPct val="150000"/>
              </a:lnSpc>
              <a:spcBef>
                <a:spcPts val="6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Saved Records</a:t>
            </a:r>
          </a:p>
          <a:p>
            <a:pPr marL="184150" marR="5080" indent="-171450">
              <a:lnSpc>
                <a:spcPct val="150000"/>
              </a:lnSpc>
              <a:spcBef>
                <a:spcPts val="6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Analytics of Taxes</a:t>
            </a:r>
          </a:p>
          <a:p>
            <a:pPr marL="184150" marR="5080" indent="-171450">
              <a:lnSpc>
                <a:spcPct val="150000"/>
              </a:lnSpc>
              <a:spcBef>
                <a:spcPts val="6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Report Generation</a:t>
            </a:r>
          </a:p>
          <a:p>
            <a:pPr marL="184150" marR="5080" indent="-171450">
              <a:lnSpc>
                <a:spcPct val="150000"/>
              </a:lnSpc>
              <a:spcBef>
                <a:spcPts val="6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User feedback</a:t>
            </a:r>
          </a:p>
          <a:p>
            <a:pPr marL="184150" marR="5080" indent="-171450">
              <a:lnSpc>
                <a:spcPct val="150000"/>
              </a:lnSpc>
              <a:spcBef>
                <a:spcPts val="6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Mobile Responsiveness</a:t>
            </a:r>
          </a:p>
          <a:p>
            <a:pPr marL="184150" marR="5080" indent="-171450">
              <a:lnSpc>
                <a:spcPct val="150000"/>
              </a:lnSpc>
              <a:spcBef>
                <a:spcPts val="6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Administrative dashboard</a:t>
            </a:r>
          </a:p>
          <a:p>
            <a:pPr marL="184150" marR="5080" indent="-171450">
              <a:lnSpc>
                <a:spcPct val="150000"/>
              </a:lnSpc>
              <a:spcBef>
                <a:spcPts val="65"/>
              </a:spcBef>
              <a:buFont typeface="Arial" panose="020B0604020202020204" pitchFamily="34" charset="0"/>
              <a:buChar char="•"/>
            </a:pPr>
            <a:endParaRPr lang="en-IN" sz="950" dirty="0">
              <a:latin typeface="Times New Roman" panose="02020603050405020304" pitchFamily="18" charset="0"/>
              <a:cs typeface="Times New Roman" panose="02020603050405020304" pitchFamily="18" charset="0"/>
            </a:endParaRPr>
          </a:p>
          <a:p>
            <a:pPr marL="184150" marR="5080" indent="-171450">
              <a:lnSpc>
                <a:spcPct val="150000"/>
              </a:lnSpc>
              <a:spcBef>
                <a:spcPts val="65"/>
              </a:spcBef>
              <a:buFont typeface="Arial" panose="020B0604020202020204" pitchFamily="34" charset="0"/>
              <a:buChar char="•"/>
            </a:pPr>
            <a:endParaRPr sz="950" dirty="0">
              <a:latin typeface="Times New Roman" panose="02020603050405020304" pitchFamily="18" charset="0"/>
              <a:cs typeface="Times New Roman" panose="02020603050405020304" pitchFamily="18" charset="0"/>
            </a:endParaRPr>
          </a:p>
        </p:txBody>
      </p:sp>
      <p:pic>
        <p:nvPicPr>
          <p:cNvPr id="10" name="object 4">
            <a:extLst>
              <a:ext uri="{FF2B5EF4-FFF2-40B4-BE49-F238E27FC236}">
                <a16:creationId xmlns:a16="http://schemas.microsoft.com/office/drawing/2014/main" id="{28929124-9715-3228-6D2C-A53E5E71762C}"/>
              </a:ext>
            </a:extLst>
          </p:cNvPr>
          <p:cNvPicPr/>
          <p:nvPr/>
        </p:nvPicPr>
        <p:blipFill>
          <a:blip r:embed="rId2" cstate="print"/>
          <a:stretch>
            <a:fillRect/>
          </a:stretch>
        </p:blipFill>
        <p:spPr>
          <a:xfrm>
            <a:off x="3848356" y="285750"/>
            <a:ext cx="2877646" cy="334009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7272" y="284784"/>
            <a:ext cx="6955155" cy="3699404"/>
            <a:chOff x="0" y="208584"/>
            <a:chExt cx="6955155" cy="3699404"/>
          </a:xfrm>
        </p:grpSpPr>
        <p:sp>
          <p:nvSpPr>
            <p:cNvPr id="3" name="object 3"/>
            <p:cNvSpPr/>
            <p:nvPr/>
          </p:nvSpPr>
          <p:spPr>
            <a:xfrm>
              <a:off x="0" y="1839793"/>
              <a:ext cx="1962785" cy="2068195"/>
            </a:xfrm>
            <a:custGeom>
              <a:avLst/>
              <a:gdLst/>
              <a:ahLst/>
              <a:cxnLst/>
              <a:rect l="l" t="t" r="r" b="b"/>
              <a:pathLst>
                <a:path w="1962785" h="2068195">
                  <a:moveTo>
                    <a:pt x="0" y="0"/>
                  </a:moveTo>
                  <a:lnTo>
                    <a:pt x="72802" y="15583"/>
                  </a:lnTo>
                  <a:lnTo>
                    <a:pt x="115506" y="28046"/>
                  </a:lnTo>
                  <a:lnTo>
                    <a:pt x="157058" y="42554"/>
                  </a:lnTo>
                  <a:lnTo>
                    <a:pt x="197498" y="59038"/>
                  </a:lnTo>
                  <a:lnTo>
                    <a:pt x="236864" y="77432"/>
                  </a:lnTo>
                  <a:lnTo>
                    <a:pt x="275194" y="97665"/>
                  </a:lnTo>
                  <a:lnTo>
                    <a:pt x="312526" y="119671"/>
                  </a:lnTo>
                  <a:lnTo>
                    <a:pt x="348900" y="143381"/>
                  </a:lnTo>
                  <a:lnTo>
                    <a:pt x="384353" y="168727"/>
                  </a:lnTo>
                  <a:lnTo>
                    <a:pt x="418923" y="195641"/>
                  </a:lnTo>
                  <a:lnTo>
                    <a:pt x="452650" y="224055"/>
                  </a:lnTo>
                  <a:lnTo>
                    <a:pt x="485571" y="253900"/>
                  </a:lnTo>
                  <a:lnTo>
                    <a:pt x="517724" y="285108"/>
                  </a:lnTo>
                  <a:lnTo>
                    <a:pt x="549149" y="317611"/>
                  </a:lnTo>
                  <a:lnTo>
                    <a:pt x="579883" y="351341"/>
                  </a:lnTo>
                  <a:lnTo>
                    <a:pt x="609966" y="386231"/>
                  </a:lnTo>
                  <a:lnTo>
                    <a:pt x="639434" y="422210"/>
                  </a:lnTo>
                  <a:lnTo>
                    <a:pt x="668327" y="459213"/>
                  </a:lnTo>
                  <a:lnTo>
                    <a:pt x="696683" y="497169"/>
                  </a:lnTo>
                  <a:lnTo>
                    <a:pt x="724540" y="536012"/>
                  </a:lnTo>
                  <a:lnTo>
                    <a:pt x="751937" y="575673"/>
                  </a:lnTo>
                  <a:lnTo>
                    <a:pt x="778912" y="616083"/>
                  </a:lnTo>
                  <a:lnTo>
                    <a:pt x="805503" y="657175"/>
                  </a:lnTo>
                  <a:lnTo>
                    <a:pt x="831749" y="698881"/>
                  </a:lnTo>
                  <a:lnTo>
                    <a:pt x="857688" y="741132"/>
                  </a:lnTo>
                  <a:lnTo>
                    <a:pt x="883358" y="783860"/>
                  </a:lnTo>
                  <a:lnTo>
                    <a:pt x="908799" y="826997"/>
                  </a:lnTo>
                  <a:lnTo>
                    <a:pt x="934047" y="870475"/>
                  </a:lnTo>
                  <a:lnTo>
                    <a:pt x="959142" y="914226"/>
                  </a:lnTo>
                  <a:lnTo>
                    <a:pt x="984123" y="958181"/>
                  </a:lnTo>
                  <a:lnTo>
                    <a:pt x="1009026" y="1002272"/>
                  </a:lnTo>
                  <a:lnTo>
                    <a:pt x="1033891" y="1046432"/>
                  </a:lnTo>
                  <a:lnTo>
                    <a:pt x="1058756" y="1090591"/>
                  </a:lnTo>
                  <a:lnTo>
                    <a:pt x="1083659" y="1134683"/>
                  </a:lnTo>
                  <a:lnTo>
                    <a:pt x="1108639" y="1178638"/>
                  </a:lnTo>
                  <a:lnTo>
                    <a:pt x="1133734" y="1222389"/>
                  </a:lnTo>
                  <a:lnTo>
                    <a:pt x="1158983" y="1265867"/>
                  </a:lnTo>
                  <a:lnTo>
                    <a:pt x="1184423" y="1309004"/>
                  </a:lnTo>
                  <a:lnTo>
                    <a:pt x="1210094" y="1351732"/>
                  </a:lnTo>
                  <a:lnTo>
                    <a:pt x="1236033" y="1393983"/>
                  </a:lnTo>
                  <a:lnTo>
                    <a:pt x="1262279" y="1435688"/>
                  </a:lnTo>
                  <a:lnTo>
                    <a:pt x="1288870" y="1476781"/>
                  </a:lnTo>
                  <a:lnTo>
                    <a:pt x="1315845" y="1517191"/>
                  </a:lnTo>
                  <a:lnTo>
                    <a:pt x="1343242" y="1556852"/>
                  </a:lnTo>
                  <a:lnTo>
                    <a:pt x="1371099" y="1595695"/>
                  </a:lnTo>
                  <a:lnTo>
                    <a:pt x="1399455" y="1633651"/>
                  </a:lnTo>
                  <a:lnTo>
                    <a:pt x="1428348" y="1670653"/>
                  </a:lnTo>
                  <a:lnTo>
                    <a:pt x="1457816" y="1706633"/>
                  </a:lnTo>
                  <a:lnTo>
                    <a:pt x="1487898" y="1741522"/>
                  </a:lnTo>
                  <a:lnTo>
                    <a:pt x="1518632" y="1775253"/>
                  </a:lnTo>
                  <a:lnTo>
                    <a:pt x="1550057" y="1807756"/>
                  </a:lnTo>
                  <a:lnTo>
                    <a:pt x="1582211" y="1838964"/>
                  </a:lnTo>
                  <a:lnTo>
                    <a:pt x="1615132" y="1868809"/>
                  </a:lnTo>
                  <a:lnTo>
                    <a:pt x="1648858" y="1897223"/>
                  </a:lnTo>
                  <a:lnTo>
                    <a:pt x="1683429" y="1924136"/>
                  </a:lnTo>
                  <a:lnTo>
                    <a:pt x="1718882" y="1949483"/>
                  </a:lnTo>
                  <a:lnTo>
                    <a:pt x="1755255" y="1973193"/>
                  </a:lnTo>
                  <a:lnTo>
                    <a:pt x="1792588" y="1995199"/>
                  </a:lnTo>
                  <a:lnTo>
                    <a:pt x="1830918" y="2015432"/>
                  </a:lnTo>
                  <a:lnTo>
                    <a:pt x="1870284" y="2033825"/>
                  </a:lnTo>
                  <a:lnTo>
                    <a:pt x="1910723" y="2050310"/>
                  </a:lnTo>
                  <a:lnTo>
                    <a:pt x="1952276" y="2064818"/>
                  </a:lnTo>
                  <a:lnTo>
                    <a:pt x="1962666" y="2067850"/>
                  </a:lnTo>
                </a:path>
              </a:pathLst>
            </a:custGeom>
            <a:ln w="9493">
              <a:solidFill>
                <a:srgbClr val="332B2B"/>
              </a:solidFill>
            </a:ln>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sp>
          <p:nvSpPr>
            <p:cNvPr id="5" name="object 5"/>
            <p:cNvSpPr/>
            <p:nvPr/>
          </p:nvSpPr>
          <p:spPr>
            <a:xfrm>
              <a:off x="0" y="208584"/>
              <a:ext cx="6955155" cy="3517265"/>
            </a:xfrm>
            <a:custGeom>
              <a:avLst/>
              <a:gdLst/>
              <a:ahLst/>
              <a:cxnLst/>
              <a:rect l="l" t="t" r="r" b="b"/>
              <a:pathLst>
                <a:path w="6955155" h="3517265">
                  <a:moveTo>
                    <a:pt x="6954990" y="3497973"/>
                  </a:moveTo>
                  <a:lnTo>
                    <a:pt x="0" y="3497973"/>
                  </a:lnTo>
                  <a:lnTo>
                    <a:pt x="0" y="3517125"/>
                  </a:lnTo>
                  <a:lnTo>
                    <a:pt x="6954990" y="3517125"/>
                  </a:lnTo>
                  <a:lnTo>
                    <a:pt x="6954990" y="3497973"/>
                  </a:lnTo>
                  <a:close/>
                </a:path>
                <a:path w="6955155" h="351726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pPr>
                <a:lnSpc>
                  <a:spcPct val="150000"/>
                </a:lnSpc>
              </a:pPr>
              <a:endParaRPr>
                <a:latin typeface="Times New Roman" panose="02020603050405020304" pitchFamily="18" charset="0"/>
                <a:cs typeface="Times New Roman" panose="02020603050405020304" pitchFamily="18" charset="0"/>
              </a:endParaRPr>
            </a:p>
          </p:txBody>
        </p:sp>
      </p:grpSp>
      <p:sp>
        <p:nvSpPr>
          <p:cNvPr id="9" name="object 9"/>
          <p:cNvSpPr txBox="1"/>
          <p:nvPr/>
        </p:nvSpPr>
        <p:spPr>
          <a:xfrm>
            <a:off x="2727579" y="680030"/>
            <a:ext cx="3335528" cy="2987997"/>
          </a:xfrm>
          <a:prstGeom prst="rect">
            <a:avLst/>
          </a:prstGeom>
        </p:spPr>
        <p:txBody>
          <a:bodyPr vert="horz" wrap="square" lIns="0" tIns="9525" rIns="0" bIns="0" rtlCol="0">
            <a:spAutoFit/>
          </a:bodyPr>
          <a:lstStyle/>
          <a:p>
            <a:pPr marL="184150" marR="5080"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Users can Register and Login</a:t>
            </a:r>
          </a:p>
          <a:p>
            <a:pPr marL="184150" marR="5080"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Users can calculate income tax</a:t>
            </a:r>
          </a:p>
          <a:p>
            <a:pPr marL="184150" marR="5080"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Users can view Tax savings Guide</a:t>
            </a:r>
          </a:p>
          <a:p>
            <a:pPr marL="184150" marR="5080"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Users can view Slab Rates</a:t>
            </a:r>
          </a:p>
          <a:p>
            <a:pPr marL="184150" marR="5080"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Users can view Details and Generate Reports</a:t>
            </a:r>
          </a:p>
          <a:p>
            <a:pPr marL="184150" marR="5080"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Admin can add:</a:t>
            </a:r>
          </a:p>
          <a:p>
            <a:pPr marL="641350" marR="5080" lvl="1"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Users , Tax details</a:t>
            </a:r>
          </a:p>
          <a:p>
            <a:pPr marL="641350" marR="5080" lvl="1"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Slab Rates</a:t>
            </a:r>
          </a:p>
          <a:p>
            <a:pPr marL="641350" marR="5080" lvl="1"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Savings Guide</a:t>
            </a:r>
          </a:p>
          <a:p>
            <a:pPr marL="184150" marR="5080"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Admin can view:</a:t>
            </a:r>
          </a:p>
          <a:p>
            <a:pPr marL="641350" marR="5080" lvl="1"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Database</a:t>
            </a:r>
          </a:p>
          <a:p>
            <a:pPr marL="641350" marR="5080" lvl="1"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Calculations</a:t>
            </a:r>
          </a:p>
          <a:p>
            <a:pPr marL="641350" marR="5080" lvl="1" indent="-171450">
              <a:lnSpc>
                <a:spcPct val="150000"/>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Analytics		</a:t>
            </a:r>
          </a:p>
        </p:txBody>
      </p:sp>
      <p:pic>
        <p:nvPicPr>
          <p:cNvPr id="12" name="object 2">
            <a:extLst>
              <a:ext uri="{FF2B5EF4-FFF2-40B4-BE49-F238E27FC236}">
                <a16:creationId xmlns:a16="http://schemas.microsoft.com/office/drawing/2014/main" id="{C554B480-1AFA-46D4-E550-255736A2FA3F}"/>
              </a:ext>
            </a:extLst>
          </p:cNvPr>
          <p:cNvPicPr/>
          <p:nvPr/>
        </p:nvPicPr>
        <p:blipFill>
          <a:blip r:embed="rId2" cstate="print"/>
          <a:stretch>
            <a:fillRect/>
          </a:stretch>
        </p:blipFill>
        <p:spPr>
          <a:xfrm>
            <a:off x="220472" y="506293"/>
            <a:ext cx="2286635" cy="2819400"/>
          </a:xfrm>
          <a:prstGeom prst="rect">
            <a:avLst/>
          </a:prstGeom>
        </p:spPr>
      </p:pic>
      <p:sp>
        <p:nvSpPr>
          <p:cNvPr id="11" name="Title 10">
            <a:extLst>
              <a:ext uri="{FF2B5EF4-FFF2-40B4-BE49-F238E27FC236}">
                <a16:creationId xmlns:a16="http://schemas.microsoft.com/office/drawing/2014/main" id="{BB14B5A3-0DAB-E431-984E-A372403C96F7}"/>
              </a:ext>
            </a:extLst>
          </p:cNvPr>
          <p:cNvSpPr>
            <a:spLocks noGrp="1"/>
          </p:cNvSpPr>
          <p:nvPr>
            <p:ph type="title"/>
          </p:nvPr>
        </p:nvSpPr>
        <p:spPr>
          <a:xfrm>
            <a:off x="2727579" y="198499"/>
            <a:ext cx="2974023" cy="396262"/>
          </a:xfrm>
        </p:spPr>
        <p:txBody>
          <a:bodyPr/>
          <a:lstStyle/>
          <a:p>
            <a:pPr>
              <a:lnSpc>
                <a:spcPct val="150000"/>
              </a:lnSpc>
            </a:pPr>
            <a:r>
              <a:rPr lang="en-IN" dirty="0">
                <a:latin typeface="Times New Roman" panose="02020603050405020304" pitchFamily="18" charset="0"/>
                <a:cs typeface="Times New Roman" panose="02020603050405020304" pitchFamily="18" charset="0"/>
              </a:rPr>
              <a:t>Features and Highlights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0" y="208355"/>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6" name="object 6"/>
          <p:cNvSpPr/>
          <p:nvPr/>
        </p:nvSpPr>
        <p:spPr>
          <a:xfrm>
            <a:off x="0" y="3707396"/>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8" name="object 8"/>
          <p:cNvSpPr txBox="1">
            <a:spLocks noGrp="1"/>
          </p:cNvSpPr>
          <p:nvPr>
            <p:ph type="title"/>
          </p:nvPr>
        </p:nvSpPr>
        <p:spPr>
          <a:xfrm>
            <a:off x="586105" y="276444"/>
            <a:ext cx="3445286" cy="315471"/>
          </a:xfrm>
          <a:prstGeom prst="rect">
            <a:avLst/>
          </a:prstGeom>
        </p:spPr>
        <p:txBody>
          <a:bodyPr vert="horz" wrap="square" lIns="0" tIns="15240" rIns="0" bIns="0" rtlCol="0">
            <a:spAutoFit/>
          </a:bodyPr>
          <a:lstStyle/>
          <a:p>
            <a:pPr marL="12700">
              <a:lnSpc>
                <a:spcPct val="100000"/>
              </a:lnSpc>
              <a:spcBef>
                <a:spcPts val="120"/>
              </a:spcBef>
            </a:pPr>
            <a:r>
              <a:rPr lang="en-IN" dirty="0">
                <a:latin typeface="Times New Roman" panose="02020603050405020304" pitchFamily="18" charset="0"/>
                <a:cs typeface="Times New Roman" panose="02020603050405020304" pitchFamily="18" charset="0"/>
              </a:rPr>
              <a:t>Technical Aspects</a:t>
            </a:r>
            <a:endParaRPr dirty="0">
              <a:latin typeface="Times New Roman" panose="02020603050405020304" pitchFamily="18" charset="0"/>
              <a:cs typeface="Times New Roman" panose="02020603050405020304" pitchFamily="18" charset="0"/>
            </a:endParaRPr>
          </a:p>
        </p:txBody>
      </p:sp>
      <p:sp>
        <p:nvSpPr>
          <p:cNvPr id="10" name="object 7">
            <a:extLst>
              <a:ext uri="{FF2B5EF4-FFF2-40B4-BE49-F238E27FC236}">
                <a16:creationId xmlns:a16="http://schemas.microsoft.com/office/drawing/2014/main" id="{207FB95A-16F0-4462-2365-5EA8045AE03D}"/>
              </a:ext>
            </a:extLst>
          </p:cNvPr>
          <p:cNvSpPr txBox="1"/>
          <p:nvPr/>
        </p:nvSpPr>
        <p:spPr>
          <a:xfrm>
            <a:off x="586105" y="695577"/>
            <a:ext cx="3124200" cy="976486"/>
          </a:xfrm>
          <a:prstGeom prst="rect">
            <a:avLst/>
          </a:prstGeom>
        </p:spPr>
        <p:txBody>
          <a:bodyPr vert="horz" wrap="square" lIns="0" tIns="9525" rIns="0" bIns="0" rtlCol="0">
            <a:spAutoFit/>
          </a:bodyPr>
          <a:lstStyle/>
          <a:p>
            <a:pPr marL="12700" marR="5080">
              <a:lnSpc>
                <a:spcPct val="104099"/>
              </a:lnSpc>
              <a:spcBef>
                <a:spcPts val="75"/>
              </a:spcBef>
            </a:pPr>
            <a:r>
              <a:rPr lang="en-IN" sz="950" dirty="0">
                <a:latin typeface="Times New Roman" panose="02020603050405020304" pitchFamily="18" charset="0"/>
                <a:cs typeface="Times New Roman" panose="02020603050405020304" pitchFamily="18" charset="0"/>
              </a:rPr>
              <a:t>Frontend development:</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Html</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CSS</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Bootstrap</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Chartjs</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JavaScript</a:t>
            </a:r>
          </a:p>
        </p:txBody>
      </p:sp>
      <p:pic>
        <p:nvPicPr>
          <p:cNvPr id="12" name="Picture 11">
            <a:extLst>
              <a:ext uri="{FF2B5EF4-FFF2-40B4-BE49-F238E27FC236}">
                <a16:creationId xmlns:a16="http://schemas.microsoft.com/office/drawing/2014/main" id="{DCCBC61D-1EBA-68DA-6088-1E8E2F890D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7400" y="323243"/>
            <a:ext cx="3445286" cy="2796456"/>
          </a:xfrm>
          <a:prstGeom prst="rect">
            <a:avLst/>
          </a:prstGeom>
        </p:spPr>
      </p:pic>
      <p:sp>
        <p:nvSpPr>
          <p:cNvPr id="2" name="object 7">
            <a:extLst>
              <a:ext uri="{FF2B5EF4-FFF2-40B4-BE49-F238E27FC236}">
                <a16:creationId xmlns:a16="http://schemas.microsoft.com/office/drawing/2014/main" id="{C1CC86DA-C884-CAF1-BE6A-6DCA71C83759}"/>
              </a:ext>
            </a:extLst>
          </p:cNvPr>
          <p:cNvSpPr txBox="1"/>
          <p:nvPr/>
        </p:nvSpPr>
        <p:spPr>
          <a:xfrm>
            <a:off x="586105" y="1721471"/>
            <a:ext cx="3124200" cy="646780"/>
          </a:xfrm>
          <a:prstGeom prst="rect">
            <a:avLst/>
          </a:prstGeom>
        </p:spPr>
        <p:txBody>
          <a:bodyPr vert="horz" wrap="square" lIns="0" tIns="9525" rIns="0" bIns="0" rtlCol="0">
            <a:spAutoFit/>
          </a:bodyPr>
          <a:lstStyle/>
          <a:p>
            <a:pPr marL="12700" marR="5080">
              <a:lnSpc>
                <a:spcPct val="104099"/>
              </a:lnSpc>
              <a:spcBef>
                <a:spcPts val="75"/>
              </a:spcBef>
            </a:pPr>
            <a:r>
              <a:rPr lang="en-IN" sz="950" dirty="0">
                <a:latin typeface="Times New Roman" panose="02020603050405020304" pitchFamily="18" charset="0"/>
                <a:cs typeface="Times New Roman" panose="02020603050405020304" pitchFamily="18" charset="0"/>
              </a:rPr>
              <a:t>Backend development:</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Python</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Django</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SQLite</a:t>
            </a:r>
          </a:p>
        </p:txBody>
      </p:sp>
      <p:sp>
        <p:nvSpPr>
          <p:cNvPr id="3" name="object 7">
            <a:extLst>
              <a:ext uri="{FF2B5EF4-FFF2-40B4-BE49-F238E27FC236}">
                <a16:creationId xmlns:a16="http://schemas.microsoft.com/office/drawing/2014/main" id="{999DF795-E1E7-29A9-DB2E-A45D7A4C7521}"/>
              </a:ext>
            </a:extLst>
          </p:cNvPr>
          <p:cNvSpPr txBox="1"/>
          <p:nvPr/>
        </p:nvSpPr>
        <p:spPr>
          <a:xfrm>
            <a:off x="586105" y="2462353"/>
            <a:ext cx="3124200" cy="481927"/>
          </a:xfrm>
          <a:prstGeom prst="rect">
            <a:avLst/>
          </a:prstGeom>
        </p:spPr>
        <p:txBody>
          <a:bodyPr vert="horz" wrap="square" lIns="0" tIns="9525" rIns="0" bIns="0" rtlCol="0">
            <a:spAutoFit/>
          </a:bodyPr>
          <a:lstStyle/>
          <a:p>
            <a:pPr marL="12700" marR="5080">
              <a:lnSpc>
                <a:spcPct val="104099"/>
              </a:lnSpc>
              <a:spcBef>
                <a:spcPts val="75"/>
              </a:spcBef>
            </a:pPr>
            <a:r>
              <a:rPr lang="en-IN" sz="950" dirty="0">
                <a:latin typeface="Times New Roman" panose="02020603050405020304" pitchFamily="18" charset="0"/>
                <a:cs typeface="Times New Roman" panose="02020603050405020304" pitchFamily="18" charset="0"/>
              </a:rPr>
              <a:t>Developing Environment:</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Vscode</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PyCharm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1000"/>
                                        <p:tgtEl>
                                          <p:spTgt spid="2"/>
                                        </p:tgtEl>
                                      </p:cBhvr>
                                    </p:animEffect>
                                    <p:anim calcmode="lin" valueType="num">
                                      <p:cBhvr>
                                        <p:cTn id="25" dur="1000" fill="hold"/>
                                        <p:tgtEl>
                                          <p:spTgt spid="2"/>
                                        </p:tgtEl>
                                        <p:attrNameLst>
                                          <p:attrName>ppt_x</p:attrName>
                                        </p:attrNameLst>
                                      </p:cBhvr>
                                      <p:tavLst>
                                        <p:tav tm="0">
                                          <p:val>
                                            <p:strVal val="#ppt_x"/>
                                          </p:val>
                                        </p:tav>
                                        <p:tav tm="100000">
                                          <p:val>
                                            <p:strVal val="#ppt_x"/>
                                          </p:val>
                                        </p:tav>
                                      </p:tavLst>
                                    </p:anim>
                                    <p:anim calcmode="lin" valueType="num">
                                      <p:cBhvr>
                                        <p:cTn id="26" dur="1000" fill="hold"/>
                                        <p:tgtEl>
                                          <p:spTgt spid="2"/>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42" presetClass="entr" presetSubtype="0" fill="hold" grpId="0" nodeType="after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fade">
                                      <p:cBhvr>
                                        <p:cTn id="30" dur="1000"/>
                                        <p:tgtEl>
                                          <p:spTgt spid="3"/>
                                        </p:tgtEl>
                                      </p:cBhvr>
                                    </p:animEffect>
                                    <p:anim calcmode="lin" valueType="num">
                                      <p:cBhvr>
                                        <p:cTn id="31" dur="1000" fill="hold"/>
                                        <p:tgtEl>
                                          <p:spTgt spid="3"/>
                                        </p:tgtEl>
                                        <p:attrNameLst>
                                          <p:attrName>ppt_x</p:attrName>
                                        </p:attrNameLst>
                                      </p:cBhvr>
                                      <p:tavLst>
                                        <p:tav tm="0">
                                          <p:val>
                                            <p:strVal val="#ppt_x"/>
                                          </p:val>
                                        </p:tav>
                                        <p:tav tm="100000">
                                          <p:val>
                                            <p:strVal val="#ppt_x"/>
                                          </p:val>
                                        </p:tav>
                                      </p:tavLst>
                                    </p:anim>
                                    <p:anim calcmode="lin" valueType="num">
                                      <p:cBhvr>
                                        <p:cTn id="32"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0" y="208355"/>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6" name="object 6"/>
          <p:cNvSpPr/>
          <p:nvPr/>
        </p:nvSpPr>
        <p:spPr>
          <a:xfrm>
            <a:off x="0" y="3707396"/>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7" name="object 7"/>
          <p:cNvSpPr txBox="1"/>
          <p:nvPr/>
        </p:nvSpPr>
        <p:spPr>
          <a:xfrm>
            <a:off x="586105" y="609443"/>
            <a:ext cx="3124200" cy="973215"/>
          </a:xfrm>
          <a:prstGeom prst="rect">
            <a:avLst/>
          </a:prstGeom>
        </p:spPr>
        <p:txBody>
          <a:bodyPr vert="horz" wrap="square" lIns="0" tIns="9525" rIns="0" bIns="0" rtlCol="0">
            <a:spAutoFit/>
          </a:bodyPr>
          <a:lstStyle/>
          <a:p>
            <a:pPr marL="12700" marR="5080">
              <a:lnSpc>
                <a:spcPct val="104099"/>
              </a:lnSpc>
              <a:spcBef>
                <a:spcPts val="75"/>
              </a:spcBef>
            </a:pPr>
            <a:r>
              <a:rPr lang="en-IN" sz="950" dirty="0">
                <a:latin typeface="Times New Roman" panose="02020603050405020304" pitchFamily="18" charset="0"/>
                <a:cs typeface="Times New Roman" panose="02020603050405020304" pitchFamily="18" charset="0"/>
              </a:rPr>
              <a:t>Presentation Layer:</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User interface</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User input validation</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Display of tax calculations</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Report Generation and Display</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Focuses on user friendly and intuitive interface </a:t>
            </a:r>
          </a:p>
        </p:txBody>
      </p:sp>
      <p:sp>
        <p:nvSpPr>
          <p:cNvPr id="8" name="object 8"/>
          <p:cNvSpPr txBox="1">
            <a:spLocks noGrp="1"/>
          </p:cNvSpPr>
          <p:nvPr>
            <p:ph type="title"/>
          </p:nvPr>
        </p:nvSpPr>
        <p:spPr>
          <a:xfrm>
            <a:off x="586105" y="307282"/>
            <a:ext cx="3445286" cy="315471"/>
          </a:xfrm>
          <a:prstGeom prst="rect">
            <a:avLst/>
          </a:prstGeom>
        </p:spPr>
        <p:txBody>
          <a:bodyPr vert="horz" wrap="square" lIns="0" tIns="15240" rIns="0" bIns="0" rtlCol="0">
            <a:spAutoFit/>
          </a:bodyPr>
          <a:lstStyle/>
          <a:p>
            <a:pPr marL="12700">
              <a:lnSpc>
                <a:spcPct val="100000"/>
              </a:lnSpc>
              <a:spcBef>
                <a:spcPts val="120"/>
              </a:spcBef>
            </a:pPr>
            <a:r>
              <a:rPr lang="en-IN" dirty="0">
                <a:latin typeface="Times New Roman" panose="02020603050405020304" pitchFamily="18" charset="0"/>
                <a:cs typeface="Times New Roman" panose="02020603050405020304" pitchFamily="18" charset="0"/>
              </a:rPr>
              <a:t>Architecture of Tax Calc</a:t>
            </a:r>
            <a:endParaRPr dirty="0">
              <a:latin typeface="Times New Roman" panose="02020603050405020304" pitchFamily="18" charset="0"/>
              <a:cs typeface="Times New Roman" panose="02020603050405020304" pitchFamily="18" charset="0"/>
            </a:endParaRPr>
          </a:p>
        </p:txBody>
      </p:sp>
      <p:sp>
        <p:nvSpPr>
          <p:cNvPr id="9" name="object 7">
            <a:extLst>
              <a:ext uri="{FF2B5EF4-FFF2-40B4-BE49-F238E27FC236}">
                <a16:creationId xmlns:a16="http://schemas.microsoft.com/office/drawing/2014/main" id="{D08BD2AA-5118-5F23-E6EF-695701016C71}"/>
              </a:ext>
            </a:extLst>
          </p:cNvPr>
          <p:cNvSpPr txBox="1"/>
          <p:nvPr/>
        </p:nvSpPr>
        <p:spPr>
          <a:xfrm>
            <a:off x="586105" y="1667977"/>
            <a:ext cx="3109976" cy="811632"/>
          </a:xfrm>
          <a:prstGeom prst="rect">
            <a:avLst/>
          </a:prstGeom>
        </p:spPr>
        <p:txBody>
          <a:bodyPr vert="horz" wrap="square" lIns="0" tIns="9525" rIns="0" bIns="0" rtlCol="0">
            <a:spAutoFit/>
          </a:bodyPr>
          <a:lstStyle/>
          <a:p>
            <a:pPr marL="12700" marR="5080">
              <a:lnSpc>
                <a:spcPct val="104099"/>
              </a:lnSpc>
              <a:spcBef>
                <a:spcPts val="75"/>
              </a:spcBef>
            </a:pPr>
            <a:r>
              <a:rPr lang="en-IN" sz="950" dirty="0">
                <a:latin typeface="Times New Roman" panose="02020603050405020304" pitchFamily="18" charset="0"/>
                <a:cs typeface="Times New Roman" panose="02020603050405020304" pitchFamily="18" charset="0"/>
              </a:rPr>
              <a:t>Application Layer:</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Tax Calculations</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Tax Rules and Regulations</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Tax report Generation</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Encapsulates the core functionalities and ensures accuracy</a:t>
            </a:r>
          </a:p>
        </p:txBody>
      </p:sp>
      <p:sp>
        <p:nvSpPr>
          <p:cNvPr id="10" name="object 7">
            <a:extLst>
              <a:ext uri="{FF2B5EF4-FFF2-40B4-BE49-F238E27FC236}">
                <a16:creationId xmlns:a16="http://schemas.microsoft.com/office/drawing/2014/main" id="{207FB95A-16F0-4462-2365-5EA8045AE03D}"/>
              </a:ext>
            </a:extLst>
          </p:cNvPr>
          <p:cNvSpPr txBox="1"/>
          <p:nvPr/>
        </p:nvSpPr>
        <p:spPr>
          <a:xfrm>
            <a:off x="586105" y="2564928"/>
            <a:ext cx="3124200" cy="808363"/>
          </a:xfrm>
          <a:prstGeom prst="rect">
            <a:avLst/>
          </a:prstGeom>
        </p:spPr>
        <p:txBody>
          <a:bodyPr vert="horz" wrap="square" lIns="0" tIns="9525" rIns="0" bIns="0" rtlCol="0">
            <a:spAutoFit/>
          </a:bodyPr>
          <a:lstStyle/>
          <a:p>
            <a:pPr marL="12700" marR="5080">
              <a:lnSpc>
                <a:spcPct val="104099"/>
              </a:lnSpc>
              <a:spcBef>
                <a:spcPts val="75"/>
              </a:spcBef>
            </a:pPr>
            <a:r>
              <a:rPr lang="en-IN" sz="950" dirty="0">
                <a:latin typeface="Times New Roman" panose="02020603050405020304" pitchFamily="18" charset="0"/>
                <a:cs typeface="Times New Roman" panose="02020603050405020304" pitchFamily="18" charset="0"/>
              </a:rPr>
              <a:t>Data Access Layer:</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Data Storage and retrieval</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User information</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Slab Rates and Guidelines</a:t>
            </a:r>
          </a:p>
          <a:p>
            <a:pPr marL="184150" marR="5080" indent="-171450">
              <a:lnSpc>
                <a:spcPct val="104099"/>
              </a:lnSpc>
              <a:spcBef>
                <a:spcPts val="75"/>
              </a:spcBef>
              <a:buFont typeface="Arial" panose="020B0604020202020204" pitchFamily="34" charset="0"/>
              <a:buChar char="•"/>
            </a:pPr>
            <a:r>
              <a:rPr lang="en-IN" sz="950" dirty="0">
                <a:latin typeface="Times New Roman" panose="02020603050405020304" pitchFamily="18" charset="0"/>
                <a:cs typeface="Times New Roman" panose="02020603050405020304" pitchFamily="18" charset="0"/>
              </a:rPr>
              <a:t>Database Connectivity</a:t>
            </a:r>
          </a:p>
        </p:txBody>
      </p:sp>
      <p:pic>
        <p:nvPicPr>
          <p:cNvPr id="12" name="Picture 11">
            <a:extLst>
              <a:ext uri="{FF2B5EF4-FFF2-40B4-BE49-F238E27FC236}">
                <a16:creationId xmlns:a16="http://schemas.microsoft.com/office/drawing/2014/main" id="{DCCBC61D-1EBA-68DA-6088-1E8E2F890D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7400" y="323243"/>
            <a:ext cx="3445286" cy="2796456"/>
          </a:xfrm>
          <a:prstGeom prst="rect">
            <a:avLst/>
          </a:prstGeom>
        </p:spPr>
      </p:pic>
    </p:spTree>
    <p:extLst>
      <p:ext uri="{BB962C8B-B14F-4D97-AF65-F5344CB8AC3E}">
        <p14:creationId xmlns:p14="http://schemas.microsoft.com/office/powerpoint/2010/main" val="446924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1000"/>
                                        <p:tgtEl>
                                          <p:spTgt spid="12"/>
                                        </p:tgtEl>
                                      </p:cBhvr>
                                    </p:animEffect>
                                    <p:anim calcmode="lin" valueType="num">
                                      <p:cBhvr>
                                        <p:cTn id="32" dur="1000" fill="hold"/>
                                        <p:tgtEl>
                                          <p:spTgt spid="12"/>
                                        </p:tgtEl>
                                        <p:attrNameLst>
                                          <p:attrName>ppt_x</p:attrName>
                                        </p:attrNameLst>
                                      </p:cBhvr>
                                      <p:tavLst>
                                        <p:tav tm="0">
                                          <p:val>
                                            <p:strVal val="#ppt_x"/>
                                          </p:val>
                                        </p:tav>
                                        <p:tav tm="100000">
                                          <p:val>
                                            <p:strVal val="#ppt_x"/>
                                          </p:val>
                                        </p:tav>
                                      </p:tavLst>
                                    </p:anim>
                                    <p:anim calcmode="lin" valueType="num">
                                      <p:cBhvr>
                                        <p:cTn id="3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355600" y="1399214"/>
            <a:ext cx="1987098" cy="1987098"/>
          </a:xfrm>
          <a:prstGeom prst="rect">
            <a:avLst/>
          </a:prstGeom>
        </p:spPr>
      </p:pic>
      <p:sp>
        <p:nvSpPr>
          <p:cNvPr id="3" name="object 3"/>
          <p:cNvSpPr/>
          <p:nvPr/>
        </p:nvSpPr>
        <p:spPr>
          <a:xfrm>
            <a:off x="4976285" y="2131915"/>
            <a:ext cx="1979295" cy="1776095"/>
          </a:xfrm>
          <a:custGeom>
            <a:avLst/>
            <a:gdLst/>
            <a:ahLst/>
            <a:cxnLst/>
            <a:rect l="l" t="t" r="r" b="b"/>
            <a:pathLst>
              <a:path w="1979295" h="1776095">
                <a:moveTo>
                  <a:pt x="1978708" y="0"/>
                </a:moveTo>
                <a:lnTo>
                  <a:pt x="1936610" y="4564"/>
                </a:lnTo>
                <a:lnTo>
                  <a:pt x="1886825" y="12226"/>
                </a:lnTo>
                <a:lnTo>
                  <a:pt x="1838432" y="21930"/>
                </a:lnTo>
                <a:lnTo>
                  <a:pt x="1791387" y="33609"/>
                </a:lnTo>
                <a:lnTo>
                  <a:pt x="1745644" y="47198"/>
                </a:lnTo>
                <a:lnTo>
                  <a:pt x="1701158" y="62632"/>
                </a:lnTo>
                <a:lnTo>
                  <a:pt x="1657885" y="79843"/>
                </a:lnTo>
                <a:lnTo>
                  <a:pt x="1615779" y="98767"/>
                </a:lnTo>
                <a:lnTo>
                  <a:pt x="1574795" y="119338"/>
                </a:lnTo>
                <a:lnTo>
                  <a:pt x="1534890" y="141489"/>
                </a:lnTo>
                <a:lnTo>
                  <a:pt x="1496017" y="165155"/>
                </a:lnTo>
                <a:lnTo>
                  <a:pt x="1458132" y="190269"/>
                </a:lnTo>
                <a:lnTo>
                  <a:pt x="1421191" y="216767"/>
                </a:lnTo>
                <a:lnTo>
                  <a:pt x="1385147" y="244582"/>
                </a:lnTo>
                <a:lnTo>
                  <a:pt x="1349956" y="273649"/>
                </a:lnTo>
                <a:lnTo>
                  <a:pt x="1315574" y="303901"/>
                </a:lnTo>
                <a:lnTo>
                  <a:pt x="1281955" y="335272"/>
                </a:lnTo>
                <a:lnTo>
                  <a:pt x="1249055" y="367698"/>
                </a:lnTo>
                <a:lnTo>
                  <a:pt x="1216828" y="401111"/>
                </a:lnTo>
                <a:lnTo>
                  <a:pt x="1185230" y="435446"/>
                </a:lnTo>
                <a:lnTo>
                  <a:pt x="1154216" y="470638"/>
                </a:lnTo>
                <a:lnTo>
                  <a:pt x="1123740" y="506620"/>
                </a:lnTo>
                <a:lnTo>
                  <a:pt x="1093759" y="543326"/>
                </a:lnTo>
                <a:lnTo>
                  <a:pt x="1064226" y="580691"/>
                </a:lnTo>
                <a:lnTo>
                  <a:pt x="1035098" y="618648"/>
                </a:lnTo>
                <a:lnTo>
                  <a:pt x="1006329" y="657133"/>
                </a:lnTo>
                <a:lnTo>
                  <a:pt x="977874" y="696079"/>
                </a:lnTo>
                <a:lnTo>
                  <a:pt x="949689" y="735419"/>
                </a:lnTo>
                <a:lnTo>
                  <a:pt x="921728" y="775089"/>
                </a:lnTo>
                <a:lnTo>
                  <a:pt x="893947" y="815023"/>
                </a:lnTo>
                <a:lnTo>
                  <a:pt x="866300" y="855154"/>
                </a:lnTo>
                <a:lnTo>
                  <a:pt x="838744" y="895417"/>
                </a:lnTo>
                <a:lnTo>
                  <a:pt x="811232" y="935745"/>
                </a:lnTo>
                <a:lnTo>
                  <a:pt x="783720" y="976074"/>
                </a:lnTo>
                <a:lnTo>
                  <a:pt x="756164" y="1016337"/>
                </a:lnTo>
                <a:lnTo>
                  <a:pt x="728517" y="1056468"/>
                </a:lnTo>
                <a:lnTo>
                  <a:pt x="700736" y="1096401"/>
                </a:lnTo>
                <a:lnTo>
                  <a:pt x="672775" y="1136071"/>
                </a:lnTo>
                <a:lnTo>
                  <a:pt x="644590" y="1175412"/>
                </a:lnTo>
                <a:lnTo>
                  <a:pt x="616135" y="1214357"/>
                </a:lnTo>
                <a:lnTo>
                  <a:pt x="587366" y="1252842"/>
                </a:lnTo>
                <a:lnTo>
                  <a:pt x="558238" y="1290799"/>
                </a:lnTo>
                <a:lnTo>
                  <a:pt x="528705" y="1328164"/>
                </a:lnTo>
                <a:lnTo>
                  <a:pt x="498724" y="1364871"/>
                </a:lnTo>
                <a:lnTo>
                  <a:pt x="468248" y="1400852"/>
                </a:lnTo>
                <a:lnTo>
                  <a:pt x="437234" y="1436044"/>
                </a:lnTo>
                <a:lnTo>
                  <a:pt x="405636" y="1470379"/>
                </a:lnTo>
                <a:lnTo>
                  <a:pt x="373409" y="1503793"/>
                </a:lnTo>
                <a:lnTo>
                  <a:pt x="340509" y="1536218"/>
                </a:lnTo>
                <a:lnTo>
                  <a:pt x="306890" y="1567589"/>
                </a:lnTo>
                <a:lnTo>
                  <a:pt x="272508" y="1597841"/>
                </a:lnTo>
                <a:lnTo>
                  <a:pt x="237317" y="1626908"/>
                </a:lnTo>
                <a:lnTo>
                  <a:pt x="201273" y="1654723"/>
                </a:lnTo>
                <a:lnTo>
                  <a:pt x="164332" y="1681221"/>
                </a:lnTo>
                <a:lnTo>
                  <a:pt x="126447" y="1706336"/>
                </a:lnTo>
                <a:lnTo>
                  <a:pt x="87574" y="1730002"/>
                </a:lnTo>
                <a:lnTo>
                  <a:pt x="47669" y="1752153"/>
                </a:lnTo>
                <a:lnTo>
                  <a:pt x="6685" y="1772723"/>
                </a:lnTo>
                <a:lnTo>
                  <a:pt x="0" y="1775728"/>
                </a:lnTo>
              </a:path>
            </a:pathLst>
          </a:custGeom>
          <a:ln w="9521">
            <a:solidFill>
              <a:srgbClr val="332B2B"/>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4" name="object 4"/>
          <p:cNvSpPr/>
          <p:nvPr/>
        </p:nvSpPr>
        <p:spPr>
          <a:xfrm>
            <a:off x="0" y="208355"/>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p:cNvSpPr/>
          <p:nvPr/>
        </p:nvSpPr>
        <p:spPr>
          <a:xfrm>
            <a:off x="0" y="3707396"/>
            <a:ext cx="6955155" cy="19685"/>
          </a:xfrm>
          <a:custGeom>
            <a:avLst/>
            <a:gdLst/>
            <a:ahLst/>
            <a:cxnLst/>
            <a:rect l="l" t="t" r="r" b="b"/>
            <a:pathLst>
              <a:path w="6955155" h="1968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DD105682-38CA-94E3-7168-2E5B36A6D13B}"/>
              </a:ext>
            </a:extLst>
          </p:cNvPr>
          <p:cNvSpPr txBox="1"/>
          <p:nvPr/>
        </p:nvSpPr>
        <p:spPr>
          <a:xfrm>
            <a:off x="2794000" y="606798"/>
            <a:ext cx="2559312" cy="707886"/>
          </a:xfrm>
          <a:prstGeom prst="rect">
            <a:avLst/>
          </a:prstGeom>
          <a:noFill/>
        </p:spPr>
        <p:txBody>
          <a:bodyPr wrap="square" rtlCol="0">
            <a:spAutoFit/>
          </a:bodyPr>
          <a:lstStyle/>
          <a:p>
            <a:r>
              <a:rPr lang="en-IN" sz="1950" dirty="0">
                <a:latin typeface="Times New Roman" panose="02020603050405020304" pitchFamily="18" charset="0"/>
                <a:cs typeface="Times New Roman" panose="02020603050405020304" pitchFamily="18" charset="0"/>
              </a:rPr>
              <a:t>Challenges During Development</a:t>
            </a:r>
          </a:p>
        </p:txBody>
      </p:sp>
      <p:sp>
        <p:nvSpPr>
          <p:cNvPr id="11" name="TextBox 10">
            <a:extLst>
              <a:ext uri="{FF2B5EF4-FFF2-40B4-BE49-F238E27FC236}">
                <a16:creationId xmlns:a16="http://schemas.microsoft.com/office/drawing/2014/main" id="{29744793-6C17-9040-2335-4FAFD3AAE7A4}"/>
              </a:ext>
            </a:extLst>
          </p:cNvPr>
          <p:cNvSpPr txBox="1"/>
          <p:nvPr/>
        </p:nvSpPr>
        <p:spPr>
          <a:xfrm>
            <a:off x="2641600" y="1399214"/>
            <a:ext cx="2667000" cy="1015663"/>
          </a:xfrm>
          <a:prstGeom prst="rect">
            <a:avLst/>
          </a:prstGeom>
          <a:noFill/>
        </p:spPr>
        <p:txBody>
          <a:bodyPr wrap="square" rtlCol="0">
            <a:spAutoFit/>
          </a:bodyPr>
          <a:lstStyle/>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User Experience and usability</a:t>
            </a:r>
          </a:p>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Logic behind calculations</a:t>
            </a:r>
          </a:p>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Data accuracy and validation</a:t>
            </a:r>
          </a:p>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Integration with Third party libraries</a:t>
            </a:r>
          </a:p>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Security and Data Privacy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315874"/>
            <a:ext cx="1110615" cy="1591945"/>
          </a:xfrm>
          <a:custGeom>
            <a:avLst/>
            <a:gdLst/>
            <a:ahLst/>
            <a:cxnLst/>
            <a:rect l="l" t="t" r="r" b="b"/>
            <a:pathLst>
              <a:path w="1110615" h="1591945">
                <a:moveTo>
                  <a:pt x="0" y="0"/>
                </a:moveTo>
                <a:lnTo>
                  <a:pt x="60831" y="53358"/>
                </a:lnTo>
                <a:lnTo>
                  <a:pt x="92985" y="84567"/>
                </a:lnTo>
                <a:lnTo>
                  <a:pt x="124410" y="117070"/>
                </a:lnTo>
                <a:lnTo>
                  <a:pt x="155144" y="150800"/>
                </a:lnTo>
                <a:lnTo>
                  <a:pt x="185226" y="185690"/>
                </a:lnTo>
                <a:lnTo>
                  <a:pt x="214695" y="221669"/>
                </a:lnTo>
                <a:lnTo>
                  <a:pt x="243588" y="258672"/>
                </a:lnTo>
                <a:lnTo>
                  <a:pt x="271944" y="296628"/>
                </a:lnTo>
                <a:lnTo>
                  <a:pt x="299801" y="335471"/>
                </a:lnTo>
                <a:lnTo>
                  <a:pt x="327198" y="375132"/>
                </a:lnTo>
                <a:lnTo>
                  <a:pt x="354172" y="415542"/>
                </a:lnTo>
                <a:lnTo>
                  <a:pt x="380764" y="456634"/>
                </a:lnTo>
                <a:lnTo>
                  <a:pt x="407010" y="498340"/>
                </a:lnTo>
                <a:lnTo>
                  <a:pt x="432949" y="540591"/>
                </a:lnTo>
                <a:lnTo>
                  <a:pt x="458619" y="583319"/>
                </a:lnTo>
                <a:lnTo>
                  <a:pt x="484060" y="626456"/>
                </a:lnTo>
                <a:lnTo>
                  <a:pt x="509308" y="669934"/>
                </a:lnTo>
                <a:lnTo>
                  <a:pt x="534403" y="713685"/>
                </a:lnTo>
                <a:lnTo>
                  <a:pt x="559383" y="757640"/>
                </a:lnTo>
                <a:lnTo>
                  <a:pt x="584287" y="801731"/>
                </a:lnTo>
                <a:lnTo>
                  <a:pt x="609152" y="845891"/>
                </a:lnTo>
                <a:lnTo>
                  <a:pt x="634016" y="890050"/>
                </a:lnTo>
                <a:lnTo>
                  <a:pt x="658920" y="934142"/>
                </a:lnTo>
                <a:lnTo>
                  <a:pt x="683900" y="978097"/>
                </a:lnTo>
                <a:lnTo>
                  <a:pt x="708995" y="1021848"/>
                </a:lnTo>
                <a:lnTo>
                  <a:pt x="734243" y="1065325"/>
                </a:lnTo>
                <a:lnTo>
                  <a:pt x="759684" y="1108463"/>
                </a:lnTo>
                <a:lnTo>
                  <a:pt x="785354" y="1151191"/>
                </a:lnTo>
                <a:lnTo>
                  <a:pt x="811293" y="1193442"/>
                </a:lnTo>
                <a:lnTo>
                  <a:pt x="837539" y="1235147"/>
                </a:lnTo>
                <a:lnTo>
                  <a:pt x="864131" y="1276240"/>
                </a:lnTo>
                <a:lnTo>
                  <a:pt x="891105" y="1316650"/>
                </a:lnTo>
                <a:lnTo>
                  <a:pt x="918502" y="1356311"/>
                </a:lnTo>
                <a:lnTo>
                  <a:pt x="946359" y="1395153"/>
                </a:lnTo>
                <a:lnTo>
                  <a:pt x="974715" y="1433110"/>
                </a:lnTo>
                <a:lnTo>
                  <a:pt x="1003608" y="1470112"/>
                </a:lnTo>
                <a:lnTo>
                  <a:pt x="1033077" y="1506092"/>
                </a:lnTo>
                <a:lnTo>
                  <a:pt x="1063159" y="1540981"/>
                </a:lnTo>
                <a:lnTo>
                  <a:pt x="1093893" y="1574712"/>
                </a:lnTo>
                <a:lnTo>
                  <a:pt x="1110385" y="1591769"/>
                </a:lnTo>
              </a:path>
            </a:pathLst>
          </a:custGeom>
          <a:ln w="9491">
            <a:solidFill>
              <a:srgbClr val="332B2B"/>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nvGrpSpPr>
          <p:cNvPr id="3" name="object 3"/>
          <p:cNvGrpSpPr/>
          <p:nvPr/>
        </p:nvGrpSpPr>
        <p:grpSpPr>
          <a:xfrm>
            <a:off x="0" y="7365"/>
            <a:ext cx="6955155" cy="3900804"/>
            <a:chOff x="0" y="7365"/>
            <a:chExt cx="6955155" cy="3900804"/>
          </a:xfrm>
        </p:grpSpPr>
        <p:pic>
          <p:nvPicPr>
            <p:cNvPr id="4" name="object 4"/>
            <p:cNvPicPr/>
            <p:nvPr/>
          </p:nvPicPr>
          <p:blipFill>
            <a:blip r:embed="rId2" cstate="print"/>
            <a:stretch>
              <a:fillRect/>
            </a:stretch>
          </p:blipFill>
          <p:spPr>
            <a:xfrm>
              <a:off x="3902207" y="7365"/>
              <a:ext cx="3049875" cy="3900277"/>
            </a:xfrm>
            <a:prstGeom prst="rect">
              <a:avLst/>
            </a:prstGeom>
          </p:spPr>
        </p:pic>
        <p:sp>
          <p:nvSpPr>
            <p:cNvPr id="5" name="object 5"/>
            <p:cNvSpPr/>
            <p:nvPr/>
          </p:nvSpPr>
          <p:spPr>
            <a:xfrm>
              <a:off x="0" y="208584"/>
              <a:ext cx="6955155" cy="3517265"/>
            </a:xfrm>
            <a:custGeom>
              <a:avLst/>
              <a:gdLst/>
              <a:ahLst/>
              <a:cxnLst/>
              <a:rect l="l" t="t" r="r" b="b"/>
              <a:pathLst>
                <a:path w="6955155" h="3517265">
                  <a:moveTo>
                    <a:pt x="6954990" y="3497973"/>
                  </a:moveTo>
                  <a:lnTo>
                    <a:pt x="0" y="3497973"/>
                  </a:lnTo>
                  <a:lnTo>
                    <a:pt x="0" y="3517125"/>
                  </a:lnTo>
                  <a:lnTo>
                    <a:pt x="6954990" y="3517125"/>
                  </a:lnTo>
                  <a:lnTo>
                    <a:pt x="6954990" y="3497973"/>
                  </a:lnTo>
                  <a:close/>
                </a:path>
                <a:path w="6955155" h="351726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7" name="object 7"/>
          <p:cNvSpPr txBox="1">
            <a:spLocks noGrp="1"/>
          </p:cNvSpPr>
          <p:nvPr>
            <p:ph type="title"/>
          </p:nvPr>
        </p:nvSpPr>
        <p:spPr>
          <a:xfrm>
            <a:off x="203200" y="396365"/>
            <a:ext cx="2197663" cy="312265"/>
          </a:xfrm>
          <a:prstGeom prst="rect">
            <a:avLst/>
          </a:prstGeom>
        </p:spPr>
        <p:txBody>
          <a:bodyPr vert="horz" wrap="square" lIns="0" tIns="12065" rIns="0" bIns="0" rtlCol="0">
            <a:spAutoFit/>
          </a:bodyPr>
          <a:lstStyle/>
          <a:p>
            <a:pPr marL="12700">
              <a:lnSpc>
                <a:spcPct val="100000"/>
              </a:lnSpc>
              <a:spcBef>
                <a:spcPts val="95"/>
              </a:spcBef>
            </a:pPr>
            <a:r>
              <a:rPr lang="en-IN" spc="15" dirty="0">
                <a:latin typeface="Times New Roman" panose="02020603050405020304" pitchFamily="18" charset="0"/>
                <a:cs typeface="Times New Roman" panose="02020603050405020304" pitchFamily="18" charset="0"/>
              </a:rPr>
              <a:t>Registration Page</a:t>
            </a:r>
            <a:endParaRPr spc="15"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9A9642F9-92EA-6484-9E4F-390D4349D4B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059" y="996439"/>
            <a:ext cx="4562852" cy="2686847"/>
          </a:xfrm>
          <a:prstGeom prst="rect">
            <a:avLst/>
          </a:prstGeom>
        </p:spPr>
      </p:pic>
      <p:sp>
        <p:nvSpPr>
          <p:cNvPr id="10" name="TextBox 9">
            <a:extLst>
              <a:ext uri="{FF2B5EF4-FFF2-40B4-BE49-F238E27FC236}">
                <a16:creationId xmlns:a16="http://schemas.microsoft.com/office/drawing/2014/main" id="{0CE5F432-21A2-FB61-5F03-51FC16AAD790}"/>
              </a:ext>
            </a:extLst>
          </p:cNvPr>
          <p:cNvSpPr txBox="1"/>
          <p:nvPr/>
        </p:nvSpPr>
        <p:spPr>
          <a:xfrm>
            <a:off x="4773450" y="396365"/>
            <a:ext cx="2077092" cy="830997"/>
          </a:xfrm>
          <a:prstGeom prst="rect">
            <a:avLst/>
          </a:prstGeom>
          <a:noFill/>
        </p:spPr>
        <p:txBody>
          <a:bodyPr wrap="square" rtlCol="0">
            <a:spAutoFit/>
          </a:bodyPr>
          <a:lstStyle/>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User Registration</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Personal Details</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Proper Validation</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Dynamic Carousel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par>
                                <p:cTn id="16" presetID="22" presetClass="entr" presetSubtype="8"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2315874"/>
            <a:ext cx="1110615" cy="1591945"/>
          </a:xfrm>
          <a:custGeom>
            <a:avLst/>
            <a:gdLst/>
            <a:ahLst/>
            <a:cxnLst/>
            <a:rect l="l" t="t" r="r" b="b"/>
            <a:pathLst>
              <a:path w="1110615" h="1591945">
                <a:moveTo>
                  <a:pt x="0" y="0"/>
                </a:moveTo>
                <a:lnTo>
                  <a:pt x="60831" y="53358"/>
                </a:lnTo>
                <a:lnTo>
                  <a:pt x="92985" y="84567"/>
                </a:lnTo>
                <a:lnTo>
                  <a:pt x="124410" y="117070"/>
                </a:lnTo>
                <a:lnTo>
                  <a:pt x="155144" y="150800"/>
                </a:lnTo>
                <a:lnTo>
                  <a:pt x="185226" y="185690"/>
                </a:lnTo>
                <a:lnTo>
                  <a:pt x="214695" y="221669"/>
                </a:lnTo>
                <a:lnTo>
                  <a:pt x="243588" y="258672"/>
                </a:lnTo>
                <a:lnTo>
                  <a:pt x="271944" y="296628"/>
                </a:lnTo>
                <a:lnTo>
                  <a:pt x="299801" y="335471"/>
                </a:lnTo>
                <a:lnTo>
                  <a:pt x="327198" y="375132"/>
                </a:lnTo>
                <a:lnTo>
                  <a:pt x="354172" y="415542"/>
                </a:lnTo>
                <a:lnTo>
                  <a:pt x="380764" y="456634"/>
                </a:lnTo>
                <a:lnTo>
                  <a:pt x="407010" y="498340"/>
                </a:lnTo>
                <a:lnTo>
                  <a:pt x="432949" y="540591"/>
                </a:lnTo>
                <a:lnTo>
                  <a:pt x="458619" y="583319"/>
                </a:lnTo>
                <a:lnTo>
                  <a:pt x="484060" y="626456"/>
                </a:lnTo>
                <a:lnTo>
                  <a:pt x="509308" y="669934"/>
                </a:lnTo>
                <a:lnTo>
                  <a:pt x="534403" y="713685"/>
                </a:lnTo>
                <a:lnTo>
                  <a:pt x="559383" y="757640"/>
                </a:lnTo>
                <a:lnTo>
                  <a:pt x="584287" y="801731"/>
                </a:lnTo>
                <a:lnTo>
                  <a:pt x="609152" y="845891"/>
                </a:lnTo>
                <a:lnTo>
                  <a:pt x="634016" y="890050"/>
                </a:lnTo>
                <a:lnTo>
                  <a:pt x="658920" y="934142"/>
                </a:lnTo>
                <a:lnTo>
                  <a:pt x="683900" y="978097"/>
                </a:lnTo>
                <a:lnTo>
                  <a:pt x="708995" y="1021848"/>
                </a:lnTo>
                <a:lnTo>
                  <a:pt x="734243" y="1065325"/>
                </a:lnTo>
                <a:lnTo>
                  <a:pt x="759684" y="1108463"/>
                </a:lnTo>
                <a:lnTo>
                  <a:pt x="785354" y="1151191"/>
                </a:lnTo>
                <a:lnTo>
                  <a:pt x="811293" y="1193442"/>
                </a:lnTo>
                <a:lnTo>
                  <a:pt x="837539" y="1235147"/>
                </a:lnTo>
                <a:lnTo>
                  <a:pt x="864131" y="1276240"/>
                </a:lnTo>
                <a:lnTo>
                  <a:pt x="891105" y="1316650"/>
                </a:lnTo>
                <a:lnTo>
                  <a:pt x="918502" y="1356311"/>
                </a:lnTo>
                <a:lnTo>
                  <a:pt x="946359" y="1395153"/>
                </a:lnTo>
                <a:lnTo>
                  <a:pt x="974715" y="1433110"/>
                </a:lnTo>
                <a:lnTo>
                  <a:pt x="1003608" y="1470112"/>
                </a:lnTo>
                <a:lnTo>
                  <a:pt x="1033077" y="1506092"/>
                </a:lnTo>
                <a:lnTo>
                  <a:pt x="1063159" y="1540981"/>
                </a:lnTo>
                <a:lnTo>
                  <a:pt x="1093893" y="1574712"/>
                </a:lnTo>
                <a:lnTo>
                  <a:pt x="1110385" y="1591769"/>
                </a:lnTo>
              </a:path>
            </a:pathLst>
          </a:custGeom>
          <a:ln w="9491">
            <a:solidFill>
              <a:srgbClr val="332B2B"/>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nvGrpSpPr>
          <p:cNvPr id="3" name="object 3"/>
          <p:cNvGrpSpPr/>
          <p:nvPr/>
        </p:nvGrpSpPr>
        <p:grpSpPr>
          <a:xfrm>
            <a:off x="0" y="7365"/>
            <a:ext cx="6955155" cy="3900804"/>
            <a:chOff x="0" y="7365"/>
            <a:chExt cx="6955155" cy="3900804"/>
          </a:xfrm>
        </p:grpSpPr>
        <p:pic>
          <p:nvPicPr>
            <p:cNvPr id="4" name="object 4"/>
            <p:cNvPicPr/>
            <p:nvPr/>
          </p:nvPicPr>
          <p:blipFill>
            <a:blip r:embed="rId2" cstate="print"/>
            <a:stretch>
              <a:fillRect/>
            </a:stretch>
          </p:blipFill>
          <p:spPr>
            <a:xfrm>
              <a:off x="3902207" y="7365"/>
              <a:ext cx="3049875" cy="3900277"/>
            </a:xfrm>
            <a:prstGeom prst="rect">
              <a:avLst/>
            </a:prstGeom>
          </p:spPr>
        </p:pic>
        <p:sp>
          <p:nvSpPr>
            <p:cNvPr id="5" name="object 5"/>
            <p:cNvSpPr/>
            <p:nvPr/>
          </p:nvSpPr>
          <p:spPr>
            <a:xfrm>
              <a:off x="0" y="208584"/>
              <a:ext cx="6955155" cy="3517265"/>
            </a:xfrm>
            <a:custGeom>
              <a:avLst/>
              <a:gdLst/>
              <a:ahLst/>
              <a:cxnLst/>
              <a:rect l="l" t="t" r="r" b="b"/>
              <a:pathLst>
                <a:path w="6955155" h="3517265">
                  <a:moveTo>
                    <a:pt x="6954990" y="3497973"/>
                  </a:moveTo>
                  <a:lnTo>
                    <a:pt x="0" y="3497973"/>
                  </a:lnTo>
                  <a:lnTo>
                    <a:pt x="0" y="3517125"/>
                  </a:lnTo>
                  <a:lnTo>
                    <a:pt x="6954990" y="3517125"/>
                  </a:lnTo>
                  <a:lnTo>
                    <a:pt x="6954990" y="3497973"/>
                  </a:lnTo>
                  <a:close/>
                </a:path>
                <a:path w="6955155" h="3517265">
                  <a:moveTo>
                    <a:pt x="6954990" y="0"/>
                  </a:moveTo>
                  <a:lnTo>
                    <a:pt x="0" y="0"/>
                  </a:lnTo>
                  <a:lnTo>
                    <a:pt x="0" y="19151"/>
                  </a:lnTo>
                  <a:lnTo>
                    <a:pt x="6954990" y="19151"/>
                  </a:lnTo>
                  <a:lnTo>
                    <a:pt x="6954990" y="0"/>
                  </a:lnTo>
                  <a:close/>
                </a:path>
              </a:pathLst>
            </a:custGeom>
            <a:solidFill>
              <a:srgbClr val="332B2B"/>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8" name="TextBox 7">
            <a:extLst>
              <a:ext uri="{FF2B5EF4-FFF2-40B4-BE49-F238E27FC236}">
                <a16:creationId xmlns:a16="http://schemas.microsoft.com/office/drawing/2014/main" id="{AEDE8DC2-1A76-BE49-BE51-80FFFF61DD70}"/>
              </a:ext>
            </a:extLst>
          </p:cNvPr>
          <p:cNvSpPr txBox="1"/>
          <p:nvPr/>
        </p:nvSpPr>
        <p:spPr>
          <a:xfrm>
            <a:off x="4773450" y="396365"/>
            <a:ext cx="2077092" cy="830997"/>
          </a:xfrm>
          <a:prstGeom prst="rect">
            <a:avLst/>
          </a:prstGeom>
          <a:noFill/>
        </p:spPr>
        <p:txBody>
          <a:bodyPr wrap="square" rtlCol="0">
            <a:spAutoFit/>
          </a:bodyPr>
          <a:lstStyle/>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Tax Calculations</a:t>
            </a:r>
          </a:p>
          <a:p>
            <a:pPr marL="742950" lvl="1"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JavaScript</a:t>
            </a:r>
          </a:p>
          <a:p>
            <a:pPr marL="742950" lvl="1"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Bootstrap</a:t>
            </a:r>
          </a:p>
          <a:p>
            <a:pPr marL="171450" indent="-1714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Validations</a:t>
            </a:r>
          </a:p>
        </p:txBody>
      </p:sp>
      <p:sp>
        <p:nvSpPr>
          <p:cNvPr id="11" name="object 7">
            <a:extLst>
              <a:ext uri="{FF2B5EF4-FFF2-40B4-BE49-F238E27FC236}">
                <a16:creationId xmlns:a16="http://schemas.microsoft.com/office/drawing/2014/main" id="{D02F88B5-B052-49C3-FBCF-017AB88B967F}"/>
              </a:ext>
            </a:extLst>
          </p:cNvPr>
          <p:cNvSpPr txBox="1">
            <a:spLocks noGrp="1"/>
          </p:cNvSpPr>
          <p:nvPr>
            <p:ph type="title"/>
          </p:nvPr>
        </p:nvSpPr>
        <p:spPr>
          <a:xfrm>
            <a:off x="203200" y="396365"/>
            <a:ext cx="2197663" cy="312265"/>
          </a:xfrm>
          <a:prstGeom prst="rect">
            <a:avLst/>
          </a:prstGeom>
        </p:spPr>
        <p:txBody>
          <a:bodyPr vert="horz" wrap="square" lIns="0" tIns="12065" rIns="0" bIns="0" rtlCol="0">
            <a:spAutoFit/>
          </a:bodyPr>
          <a:lstStyle/>
          <a:p>
            <a:pPr marL="12700">
              <a:lnSpc>
                <a:spcPct val="100000"/>
              </a:lnSpc>
              <a:spcBef>
                <a:spcPts val="95"/>
              </a:spcBef>
            </a:pPr>
            <a:r>
              <a:rPr lang="en-IN" spc="15" dirty="0">
                <a:latin typeface="Times New Roman" panose="02020603050405020304" pitchFamily="18" charset="0"/>
                <a:cs typeface="Times New Roman" panose="02020603050405020304" pitchFamily="18" charset="0"/>
              </a:rPr>
              <a:t>Home Page</a:t>
            </a:r>
            <a:endParaRPr spc="15"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1635E713-91F0-3A92-CCC0-75213089A65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058" y="1004878"/>
            <a:ext cx="4562852" cy="2621992"/>
          </a:xfrm>
          <a:prstGeom prst="rect">
            <a:avLst/>
          </a:prstGeom>
        </p:spPr>
      </p:pic>
    </p:spTree>
    <p:extLst>
      <p:ext uri="{BB962C8B-B14F-4D97-AF65-F5344CB8AC3E}">
        <p14:creationId xmlns:p14="http://schemas.microsoft.com/office/powerpoint/2010/main" val="4023964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0"/>
                                        <p:tgtEl>
                                          <p:spTgt spid="8"/>
                                        </p:tgtEl>
                                      </p:cBhvr>
                                    </p:animEffect>
                                    <p:anim calcmode="lin" valueType="num">
                                      <p:cBhvr>
                                        <p:cTn id="11" dur="1000" fill="hold"/>
                                        <p:tgtEl>
                                          <p:spTgt spid="8"/>
                                        </p:tgtEl>
                                        <p:attrNameLst>
                                          <p:attrName>ppt_x</p:attrName>
                                        </p:attrNameLst>
                                      </p:cBhvr>
                                      <p:tavLst>
                                        <p:tav tm="0">
                                          <p:val>
                                            <p:strVal val="#ppt_x"/>
                                          </p:val>
                                        </p:tav>
                                        <p:tav tm="100000">
                                          <p:val>
                                            <p:strVal val="#ppt_x"/>
                                          </p:val>
                                        </p:tav>
                                      </p:tavLst>
                                    </p:anim>
                                    <p:anim calcmode="lin" valueType="num">
                                      <p:cBhvr>
                                        <p:cTn id="12" dur="1000" fill="hold"/>
                                        <p:tgtEl>
                                          <p:spTgt spid="8"/>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1000"/>
                                        <p:tgtEl>
                                          <p:spTgt spid="13"/>
                                        </p:tgtEl>
                                      </p:cBhvr>
                                    </p:animEffect>
                                    <p:anim calcmode="lin" valueType="num">
                                      <p:cBhvr>
                                        <p:cTn id="16" dur="1000" fill="hold"/>
                                        <p:tgtEl>
                                          <p:spTgt spid="13"/>
                                        </p:tgtEl>
                                        <p:attrNameLst>
                                          <p:attrName>ppt_x</p:attrName>
                                        </p:attrNameLst>
                                      </p:cBhvr>
                                      <p:tavLst>
                                        <p:tav tm="0">
                                          <p:val>
                                            <p:strVal val="#ppt_x"/>
                                          </p:val>
                                        </p:tav>
                                        <p:tav tm="100000">
                                          <p:val>
                                            <p:strVal val="#ppt_x"/>
                                          </p:val>
                                        </p:tav>
                                      </p:tavLst>
                                    </p:anim>
                                    <p:anim calcmode="lin" valueType="num">
                                      <p:cBhvr>
                                        <p:cTn id="17"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215</TotalTime>
  <Words>542</Words>
  <Application>Microsoft Office PowerPoint</Application>
  <PresentationFormat>Custom</PresentationFormat>
  <Paragraphs>116</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Cambria</vt:lpstr>
      <vt:lpstr>Times New Roman</vt:lpstr>
      <vt:lpstr>Verdana</vt:lpstr>
      <vt:lpstr>Office Theme</vt:lpstr>
      <vt:lpstr>TAX CALC  FOR INCOME TAX CALCULATIONS</vt:lpstr>
      <vt:lpstr>ABSTRACT</vt:lpstr>
      <vt:lpstr>Project Requirements</vt:lpstr>
      <vt:lpstr>Features and Highlights</vt:lpstr>
      <vt:lpstr>Technical Aspects</vt:lpstr>
      <vt:lpstr>Architecture of Tax Calc</vt:lpstr>
      <vt:lpstr>PowerPoint Presentation</vt:lpstr>
      <vt:lpstr>Registration Page</vt:lpstr>
      <vt:lpstr>Home Page</vt:lpstr>
      <vt:lpstr>Slab Rates</vt:lpstr>
      <vt:lpstr>PowerPoint Presentation</vt:lpstr>
      <vt:lpstr>PowerPoint Presentation</vt:lpstr>
      <vt:lpstr>PowerPoint Presentation</vt:lpstr>
      <vt:lpstr>PowerPoint Presentation</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TAX CALC  FOR INCOME TAX CALCULATIONS</dc:title>
  <dc:creator>Asim Thaha</dc:creator>
  <cp:lastModifiedBy>ASIM THAHA AZEEZ</cp:lastModifiedBy>
  <cp:revision>4</cp:revision>
  <dcterms:created xsi:type="dcterms:W3CDTF">2023-05-31T17:27:00Z</dcterms:created>
  <dcterms:modified xsi:type="dcterms:W3CDTF">2023-06-01T04:51:42Z</dcterms:modified>
</cp:coreProperties>
</file>